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0" r:id="rId1"/>
  </p:sldMasterIdLst>
  <p:notesMasterIdLst>
    <p:notesMasterId r:id="rId20"/>
  </p:notesMasterIdLst>
  <p:handoutMasterIdLst>
    <p:handoutMasterId r:id="rId21"/>
  </p:handoutMasterIdLst>
  <p:sldIdLst>
    <p:sldId id="256" r:id="rId2"/>
    <p:sldId id="257" r:id="rId3"/>
    <p:sldId id="258" r:id="rId4"/>
    <p:sldId id="259" r:id="rId5"/>
    <p:sldId id="260" r:id="rId6"/>
    <p:sldId id="261" r:id="rId7"/>
    <p:sldId id="262" r:id="rId8"/>
    <p:sldId id="263" r:id="rId9"/>
    <p:sldId id="273" r:id="rId10"/>
    <p:sldId id="264" r:id="rId11"/>
    <p:sldId id="265" r:id="rId12"/>
    <p:sldId id="274" r:id="rId13"/>
    <p:sldId id="266" r:id="rId14"/>
    <p:sldId id="267" r:id="rId15"/>
    <p:sldId id="268" r:id="rId16"/>
    <p:sldId id="269" r:id="rId17"/>
    <p:sldId id="271" r:id="rId18"/>
    <p:sldId id="272" r:id="rId19"/>
  </p:sldIdLst>
  <p:sldSz cx="12192000" cy="6858000"/>
  <p:notesSz cx="6881813" cy="92964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434" autoAdjust="0"/>
  </p:normalViewPr>
  <p:slideViewPr>
    <p:cSldViewPr snapToGrid="0">
      <p:cViewPr varScale="1">
        <p:scale>
          <a:sx n="115" d="100"/>
          <a:sy n="115" d="100"/>
        </p:scale>
        <p:origin x="432"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82913" cy="466725"/>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sz="quarter" idx="1"/>
          </p:nvPr>
        </p:nvSpPr>
        <p:spPr>
          <a:xfrm>
            <a:off x="3897313" y="0"/>
            <a:ext cx="2982912" cy="466725"/>
          </a:xfrm>
          <a:prstGeom prst="rect">
            <a:avLst/>
          </a:prstGeom>
        </p:spPr>
        <p:txBody>
          <a:bodyPr vert="horz" lIns="91440" tIns="45720" rIns="91440" bIns="45720" rtlCol="0"/>
          <a:lstStyle>
            <a:lvl1pPr algn="r">
              <a:defRPr sz="1200"/>
            </a:lvl1pPr>
          </a:lstStyle>
          <a:p>
            <a:fld id="{6960966C-5FC6-48E7-997C-F6D00740B4DA}" type="datetime1">
              <a:rPr lang="es-MX" smtClean="0"/>
              <a:t>05/02/2025</a:t>
            </a:fld>
            <a:endParaRPr lang="es-MX"/>
          </a:p>
        </p:txBody>
      </p:sp>
      <p:sp>
        <p:nvSpPr>
          <p:cNvPr id="4" name="Marcador de pie de página 3"/>
          <p:cNvSpPr>
            <a:spLocks noGrp="1"/>
          </p:cNvSpPr>
          <p:nvPr>
            <p:ph type="ftr" sz="quarter" idx="2"/>
          </p:nvPr>
        </p:nvSpPr>
        <p:spPr>
          <a:xfrm>
            <a:off x="0" y="8829675"/>
            <a:ext cx="2982913" cy="466725"/>
          </a:xfrm>
          <a:prstGeom prst="rect">
            <a:avLst/>
          </a:prstGeom>
        </p:spPr>
        <p:txBody>
          <a:bodyPr vert="horz" lIns="91440" tIns="45720" rIns="91440" bIns="45720" rtlCol="0" anchor="b"/>
          <a:lstStyle>
            <a:lvl1pPr algn="l">
              <a:defRPr sz="1200"/>
            </a:lvl1pPr>
          </a:lstStyle>
          <a:p>
            <a:endParaRPr lang="es-MX"/>
          </a:p>
        </p:txBody>
      </p:sp>
      <p:sp>
        <p:nvSpPr>
          <p:cNvPr id="5" name="Marcador de número de diapositiva 4"/>
          <p:cNvSpPr>
            <a:spLocks noGrp="1"/>
          </p:cNvSpPr>
          <p:nvPr>
            <p:ph type="sldNum" sz="quarter" idx="3"/>
          </p:nvPr>
        </p:nvSpPr>
        <p:spPr>
          <a:xfrm>
            <a:off x="3897313" y="8829675"/>
            <a:ext cx="2982912" cy="466725"/>
          </a:xfrm>
          <a:prstGeom prst="rect">
            <a:avLst/>
          </a:prstGeom>
        </p:spPr>
        <p:txBody>
          <a:bodyPr vert="horz" lIns="91440" tIns="45720" rIns="91440" bIns="45720" rtlCol="0" anchor="b"/>
          <a:lstStyle>
            <a:lvl1pPr algn="r">
              <a:defRPr sz="1200"/>
            </a:lvl1pPr>
          </a:lstStyle>
          <a:p>
            <a:fld id="{BD2C08DD-D2EC-4DF4-ABC1-05FCE6D89DDC}" type="slidenum">
              <a:rPr lang="es-MX" smtClean="0"/>
              <a:t>‹Nº›</a:t>
            </a:fld>
            <a:endParaRPr lang="es-MX"/>
          </a:p>
        </p:txBody>
      </p:sp>
    </p:spTree>
    <p:extLst>
      <p:ext uri="{BB962C8B-B14F-4D97-AF65-F5344CB8AC3E}">
        <p14:creationId xmlns:p14="http://schemas.microsoft.com/office/powerpoint/2010/main" val="151489656"/>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82119" cy="466434"/>
          </a:xfrm>
          <a:prstGeom prst="rect">
            <a:avLst/>
          </a:prstGeom>
        </p:spPr>
        <p:txBody>
          <a:bodyPr vert="horz" lIns="92446" tIns="46223" rIns="92446" bIns="46223" rtlCol="0"/>
          <a:lstStyle>
            <a:lvl1pPr algn="l">
              <a:defRPr sz="1200"/>
            </a:lvl1pPr>
          </a:lstStyle>
          <a:p>
            <a:endParaRPr lang="es-MX"/>
          </a:p>
        </p:txBody>
      </p:sp>
      <p:sp>
        <p:nvSpPr>
          <p:cNvPr id="3" name="Marcador de fecha 2"/>
          <p:cNvSpPr>
            <a:spLocks noGrp="1"/>
          </p:cNvSpPr>
          <p:nvPr>
            <p:ph type="dt" idx="1"/>
          </p:nvPr>
        </p:nvSpPr>
        <p:spPr>
          <a:xfrm>
            <a:off x="3898102" y="0"/>
            <a:ext cx="2982119" cy="466434"/>
          </a:xfrm>
          <a:prstGeom prst="rect">
            <a:avLst/>
          </a:prstGeom>
        </p:spPr>
        <p:txBody>
          <a:bodyPr vert="horz" lIns="92446" tIns="46223" rIns="92446" bIns="46223" rtlCol="0"/>
          <a:lstStyle>
            <a:lvl1pPr algn="r">
              <a:defRPr sz="1200"/>
            </a:lvl1pPr>
          </a:lstStyle>
          <a:p>
            <a:fld id="{BF84A19E-430D-418E-8AA7-4063FEBA499D}" type="datetime1">
              <a:rPr lang="es-MX" smtClean="0"/>
              <a:t>05/02/2025</a:t>
            </a:fld>
            <a:endParaRPr lang="es-MX"/>
          </a:p>
        </p:txBody>
      </p:sp>
      <p:sp>
        <p:nvSpPr>
          <p:cNvPr id="4" name="Marcador de imagen de diapositiva 3"/>
          <p:cNvSpPr>
            <a:spLocks noGrp="1" noRot="1" noChangeAspect="1"/>
          </p:cNvSpPr>
          <p:nvPr>
            <p:ph type="sldImg" idx="2"/>
          </p:nvPr>
        </p:nvSpPr>
        <p:spPr>
          <a:xfrm>
            <a:off x="654050" y="1162050"/>
            <a:ext cx="5575300" cy="3136900"/>
          </a:xfrm>
          <a:prstGeom prst="rect">
            <a:avLst/>
          </a:prstGeom>
          <a:noFill/>
          <a:ln w="12700">
            <a:solidFill>
              <a:prstClr val="black"/>
            </a:solidFill>
          </a:ln>
        </p:spPr>
        <p:txBody>
          <a:bodyPr vert="horz" lIns="92446" tIns="46223" rIns="92446" bIns="46223" rtlCol="0" anchor="ctr"/>
          <a:lstStyle/>
          <a:p>
            <a:endParaRPr lang="es-MX"/>
          </a:p>
        </p:txBody>
      </p:sp>
      <p:sp>
        <p:nvSpPr>
          <p:cNvPr id="5" name="Marcador de notas 4"/>
          <p:cNvSpPr>
            <a:spLocks noGrp="1"/>
          </p:cNvSpPr>
          <p:nvPr>
            <p:ph type="body" sz="quarter" idx="3"/>
          </p:nvPr>
        </p:nvSpPr>
        <p:spPr>
          <a:xfrm>
            <a:off x="688182" y="4473892"/>
            <a:ext cx="5505450" cy="3660458"/>
          </a:xfrm>
          <a:prstGeom prst="rect">
            <a:avLst/>
          </a:prstGeom>
        </p:spPr>
        <p:txBody>
          <a:bodyPr vert="horz" lIns="92446" tIns="46223" rIns="92446" bIns="46223"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Marcador de pie de página 5"/>
          <p:cNvSpPr>
            <a:spLocks noGrp="1"/>
          </p:cNvSpPr>
          <p:nvPr>
            <p:ph type="ftr" sz="quarter" idx="4"/>
          </p:nvPr>
        </p:nvSpPr>
        <p:spPr>
          <a:xfrm>
            <a:off x="0" y="8829967"/>
            <a:ext cx="2982119" cy="466433"/>
          </a:xfrm>
          <a:prstGeom prst="rect">
            <a:avLst/>
          </a:prstGeom>
        </p:spPr>
        <p:txBody>
          <a:bodyPr vert="horz" lIns="92446" tIns="46223" rIns="92446" bIns="46223"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98102" y="8829967"/>
            <a:ext cx="2982119" cy="466433"/>
          </a:xfrm>
          <a:prstGeom prst="rect">
            <a:avLst/>
          </a:prstGeom>
        </p:spPr>
        <p:txBody>
          <a:bodyPr vert="horz" lIns="92446" tIns="46223" rIns="92446" bIns="46223" rtlCol="0" anchor="b"/>
          <a:lstStyle>
            <a:lvl1pPr algn="r">
              <a:defRPr sz="1200"/>
            </a:lvl1pPr>
          </a:lstStyle>
          <a:p>
            <a:fld id="{F2623D0A-F03D-4052-99D3-F866C7F57570}" type="slidenum">
              <a:rPr lang="es-MX" smtClean="0"/>
              <a:t>‹Nº›</a:t>
            </a:fld>
            <a:endParaRPr lang="es-MX"/>
          </a:p>
        </p:txBody>
      </p:sp>
    </p:spTree>
    <p:extLst>
      <p:ext uri="{BB962C8B-B14F-4D97-AF65-F5344CB8AC3E}">
        <p14:creationId xmlns:p14="http://schemas.microsoft.com/office/powerpoint/2010/main" val="4034710552"/>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F2623D0A-F03D-4052-99D3-F866C7F57570}" type="slidenum">
              <a:rPr lang="es-MX" smtClean="0"/>
              <a:t>1</a:t>
            </a:fld>
            <a:endParaRPr lang="es-MX"/>
          </a:p>
        </p:txBody>
      </p:sp>
      <p:sp>
        <p:nvSpPr>
          <p:cNvPr id="6" name="Marcador de fecha 5"/>
          <p:cNvSpPr>
            <a:spLocks noGrp="1"/>
          </p:cNvSpPr>
          <p:nvPr>
            <p:ph type="dt" idx="11"/>
          </p:nvPr>
        </p:nvSpPr>
        <p:spPr/>
        <p:txBody>
          <a:bodyPr/>
          <a:lstStyle/>
          <a:p>
            <a:fld id="{995065EE-61E7-4520-8931-6AB8638F5D50}" type="datetime1">
              <a:rPr lang="es-MX" smtClean="0"/>
              <a:t>05/02/2025</a:t>
            </a:fld>
            <a:endParaRPr lang="es-MX"/>
          </a:p>
        </p:txBody>
      </p:sp>
    </p:spTree>
    <p:extLst>
      <p:ext uri="{BB962C8B-B14F-4D97-AF65-F5344CB8AC3E}">
        <p14:creationId xmlns:p14="http://schemas.microsoft.com/office/powerpoint/2010/main" val="1323541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F2623D0A-F03D-4052-99D3-F866C7F57570}" type="slidenum">
              <a:rPr lang="es-MX" smtClean="0"/>
              <a:t>2</a:t>
            </a:fld>
            <a:endParaRPr lang="es-MX"/>
          </a:p>
        </p:txBody>
      </p:sp>
      <p:sp>
        <p:nvSpPr>
          <p:cNvPr id="6" name="Marcador de fecha 5"/>
          <p:cNvSpPr>
            <a:spLocks noGrp="1"/>
          </p:cNvSpPr>
          <p:nvPr>
            <p:ph type="dt" idx="11"/>
          </p:nvPr>
        </p:nvSpPr>
        <p:spPr/>
        <p:txBody>
          <a:bodyPr/>
          <a:lstStyle/>
          <a:p>
            <a:fld id="{0AE51D0C-599F-4F91-A11F-208C86598D09}" type="datetime1">
              <a:rPr lang="es-MX" smtClean="0"/>
              <a:t>05/02/2025</a:t>
            </a:fld>
            <a:endParaRPr lang="es-MX"/>
          </a:p>
        </p:txBody>
      </p:sp>
    </p:spTree>
    <p:extLst>
      <p:ext uri="{BB962C8B-B14F-4D97-AF65-F5344CB8AC3E}">
        <p14:creationId xmlns:p14="http://schemas.microsoft.com/office/powerpoint/2010/main" val="3714802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F2623D0A-F03D-4052-99D3-F866C7F57570}" type="slidenum">
              <a:rPr lang="es-MX" smtClean="0"/>
              <a:t>3</a:t>
            </a:fld>
            <a:endParaRPr lang="es-MX"/>
          </a:p>
        </p:txBody>
      </p:sp>
      <p:sp>
        <p:nvSpPr>
          <p:cNvPr id="6" name="Marcador de fecha 5"/>
          <p:cNvSpPr>
            <a:spLocks noGrp="1"/>
          </p:cNvSpPr>
          <p:nvPr>
            <p:ph type="dt" idx="11"/>
          </p:nvPr>
        </p:nvSpPr>
        <p:spPr/>
        <p:txBody>
          <a:bodyPr/>
          <a:lstStyle/>
          <a:p>
            <a:fld id="{F52099DA-D361-4DA7-9190-9681DEAA4F8C}" type="datetime1">
              <a:rPr lang="es-MX" smtClean="0"/>
              <a:t>05/02/2025</a:t>
            </a:fld>
            <a:endParaRPr lang="es-MX"/>
          </a:p>
        </p:txBody>
      </p:sp>
    </p:spTree>
    <p:extLst>
      <p:ext uri="{BB962C8B-B14F-4D97-AF65-F5344CB8AC3E}">
        <p14:creationId xmlns:p14="http://schemas.microsoft.com/office/powerpoint/2010/main" val="33857985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F2623D0A-F03D-4052-99D3-F866C7F57570}" type="slidenum">
              <a:rPr lang="es-MX" smtClean="0"/>
              <a:t>4</a:t>
            </a:fld>
            <a:endParaRPr lang="es-MX"/>
          </a:p>
        </p:txBody>
      </p:sp>
      <p:sp>
        <p:nvSpPr>
          <p:cNvPr id="6" name="Marcador de fecha 5"/>
          <p:cNvSpPr>
            <a:spLocks noGrp="1"/>
          </p:cNvSpPr>
          <p:nvPr>
            <p:ph type="dt" idx="11"/>
          </p:nvPr>
        </p:nvSpPr>
        <p:spPr/>
        <p:txBody>
          <a:bodyPr/>
          <a:lstStyle/>
          <a:p>
            <a:fld id="{6B0B7EE7-5BAD-4683-9E45-B4C33E5C8244}" type="datetime1">
              <a:rPr lang="es-MX" smtClean="0"/>
              <a:t>05/02/2025</a:t>
            </a:fld>
            <a:endParaRPr lang="es-MX"/>
          </a:p>
        </p:txBody>
      </p:sp>
    </p:spTree>
    <p:extLst>
      <p:ext uri="{BB962C8B-B14F-4D97-AF65-F5344CB8AC3E}">
        <p14:creationId xmlns:p14="http://schemas.microsoft.com/office/powerpoint/2010/main" val="24823530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F2623D0A-F03D-4052-99D3-F866C7F57570}" type="slidenum">
              <a:rPr lang="es-MX" smtClean="0"/>
              <a:t>5</a:t>
            </a:fld>
            <a:endParaRPr lang="es-MX"/>
          </a:p>
        </p:txBody>
      </p:sp>
      <p:sp>
        <p:nvSpPr>
          <p:cNvPr id="6" name="Marcador de fecha 5"/>
          <p:cNvSpPr>
            <a:spLocks noGrp="1"/>
          </p:cNvSpPr>
          <p:nvPr>
            <p:ph type="dt" idx="11"/>
          </p:nvPr>
        </p:nvSpPr>
        <p:spPr/>
        <p:txBody>
          <a:bodyPr/>
          <a:lstStyle/>
          <a:p>
            <a:fld id="{CE8DA8A9-072E-4BC5-9BD8-7E2B092BEB87}" type="datetime1">
              <a:rPr lang="es-MX" smtClean="0"/>
              <a:t>05/02/2025</a:t>
            </a:fld>
            <a:endParaRPr lang="es-MX"/>
          </a:p>
        </p:txBody>
      </p:sp>
    </p:spTree>
    <p:extLst>
      <p:ext uri="{BB962C8B-B14F-4D97-AF65-F5344CB8AC3E}">
        <p14:creationId xmlns:p14="http://schemas.microsoft.com/office/powerpoint/2010/main" val="8663422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F2623D0A-F03D-4052-99D3-F866C7F57570}" type="slidenum">
              <a:rPr lang="es-MX" smtClean="0"/>
              <a:t>6</a:t>
            </a:fld>
            <a:endParaRPr lang="es-MX"/>
          </a:p>
        </p:txBody>
      </p:sp>
      <p:sp>
        <p:nvSpPr>
          <p:cNvPr id="6" name="Marcador de fecha 5"/>
          <p:cNvSpPr>
            <a:spLocks noGrp="1"/>
          </p:cNvSpPr>
          <p:nvPr>
            <p:ph type="dt" idx="11"/>
          </p:nvPr>
        </p:nvSpPr>
        <p:spPr/>
        <p:txBody>
          <a:bodyPr/>
          <a:lstStyle/>
          <a:p>
            <a:fld id="{C3E6E420-A741-4567-9919-24AE0ED453E7}" type="datetime1">
              <a:rPr lang="es-MX" smtClean="0"/>
              <a:t>05/02/2025</a:t>
            </a:fld>
            <a:endParaRPr lang="es-MX"/>
          </a:p>
        </p:txBody>
      </p:sp>
    </p:spTree>
    <p:extLst>
      <p:ext uri="{BB962C8B-B14F-4D97-AF65-F5344CB8AC3E}">
        <p14:creationId xmlns:p14="http://schemas.microsoft.com/office/powerpoint/2010/main" val="28733659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F2623D0A-F03D-4052-99D3-F866C7F57570}" type="slidenum">
              <a:rPr lang="es-MX" smtClean="0"/>
              <a:t>7</a:t>
            </a:fld>
            <a:endParaRPr lang="es-MX"/>
          </a:p>
        </p:txBody>
      </p:sp>
      <p:sp>
        <p:nvSpPr>
          <p:cNvPr id="6" name="Marcador de fecha 5"/>
          <p:cNvSpPr>
            <a:spLocks noGrp="1"/>
          </p:cNvSpPr>
          <p:nvPr>
            <p:ph type="dt" idx="11"/>
          </p:nvPr>
        </p:nvSpPr>
        <p:spPr/>
        <p:txBody>
          <a:bodyPr/>
          <a:lstStyle/>
          <a:p>
            <a:fld id="{1A3D3B0B-9ED2-4568-83D5-E14CA72A9EAD}" type="datetime1">
              <a:rPr lang="es-MX" smtClean="0"/>
              <a:t>05/02/2025</a:t>
            </a:fld>
            <a:endParaRPr lang="es-MX"/>
          </a:p>
        </p:txBody>
      </p:sp>
    </p:spTree>
    <p:extLst>
      <p:ext uri="{BB962C8B-B14F-4D97-AF65-F5344CB8AC3E}">
        <p14:creationId xmlns:p14="http://schemas.microsoft.com/office/powerpoint/2010/main" val="27031564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F2623D0A-F03D-4052-99D3-F866C7F57570}" type="slidenum">
              <a:rPr lang="es-MX" smtClean="0"/>
              <a:t>8</a:t>
            </a:fld>
            <a:endParaRPr lang="es-MX"/>
          </a:p>
        </p:txBody>
      </p:sp>
      <p:sp>
        <p:nvSpPr>
          <p:cNvPr id="6" name="Marcador de fecha 5"/>
          <p:cNvSpPr>
            <a:spLocks noGrp="1"/>
          </p:cNvSpPr>
          <p:nvPr>
            <p:ph type="dt" idx="11"/>
          </p:nvPr>
        </p:nvSpPr>
        <p:spPr/>
        <p:txBody>
          <a:bodyPr/>
          <a:lstStyle/>
          <a:p>
            <a:fld id="{3EEA40F1-21CC-473D-8CC4-0D391769498D}" type="datetime1">
              <a:rPr lang="es-MX" smtClean="0"/>
              <a:t>05/02/2025</a:t>
            </a:fld>
            <a:endParaRPr lang="es-MX"/>
          </a:p>
        </p:txBody>
      </p:sp>
    </p:spTree>
    <p:extLst>
      <p:ext uri="{BB962C8B-B14F-4D97-AF65-F5344CB8AC3E}">
        <p14:creationId xmlns:p14="http://schemas.microsoft.com/office/powerpoint/2010/main" val="11119674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F2623D0A-F03D-4052-99D3-F866C7F57570}" type="slidenum">
              <a:rPr lang="es-MX" smtClean="0"/>
              <a:t>9</a:t>
            </a:fld>
            <a:endParaRPr lang="es-MX"/>
          </a:p>
        </p:txBody>
      </p:sp>
      <p:sp>
        <p:nvSpPr>
          <p:cNvPr id="6" name="Marcador de fecha 5"/>
          <p:cNvSpPr>
            <a:spLocks noGrp="1"/>
          </p:cNvSpPr>
          <p:nvPr>
            <p:ph type="dt" idx="11"/>
          </p:nvPr>
        </p:nvSpPr>
        <p:spPr/>
        <p:txBody>
          <a:bodyPr/>
          <a:lstStyle/>
          <a:p>
            <a:fld id="{BD12D5B0-98E3-4BB9-B295-0FAD66D58B63}" type="datetime1">
              <a:rPr lang="es-MX" smtClean="0"/>
              <a:t>05/02/2025</a:t>
            </a:fld>
            <a:endParaRPr lang="es-MX"/>
          </a:p>
        </p:txBody>
      </p:sp>
    </p:spTree>
    <p:extLst>
      <p:ext uri="{BB962C8B-B14F-4D97-AF65-F5344CB8AC3E}">
        <p14:creationId xmlns:p14="http://schemas.microsoft.com/office/powerpoint/2010/main" val="27667799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F2623D0A-F03D-4052-99D3-F866C7F57570}" type="slidenum">
              <a:rPr lang="es-MX" smtClean="0"/>
              <a:t>10</a:t>
            </a:fld>
            <a:endParaRPr lang="es-MX"/>
          </a:p>
        </p:txBody>
      </p:sp>
      <p:sp>
        <p:nvSpPr>
          <p:cNvPr id="6" name="Marcador de fecha 5"/>
          <p:cNvSpPr>
            <a:spLocks noGrp="1"/>
          </p:cNvSpPr>
          <p:nvPr>
            <p:ph type="dt" idx="11"/>
          </p:nvPr>
        </p:nvSpPr>
        <p:spPr/>
        <p:txBody>
          <a:bodyPr/>
          <a:lstStyle/>
          <a:p>
            <a:fld id="{FC09333E-10CD-41AF-8E4E-75669456475A}" type="datetime1">
              <a:rPr lang="es-MX" smtClean="0"/>
              <a:t>05/02/2025</a:t>
            </a:fld>
            <a:endParaRPr lang="es-MX"/>
          </a:p>
        </p:txBody>
      </p:sp>
    </p:spTree>
    <p:extLst>
      <p:ext uri="{BB962C8B-B14F-4D97-AF65-F5344CB8AC3E}">
        <p14:creationId xmlns:p14="http://schemas.microsoft.com/office/powerpoint/2010/main" val="39945864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F2623D0A-F03D-4052-99D3-F866C7F57570}" type="slidenum">
              <a:rPr lang="es-MX" smtClean="0"/>
              <a:t>13</a:t>
            </a:fld>
            <a:endParaRPr lang="es-MX"/>
          </a:p>
        </p:txBody>
      </p:sp>
      <p:sp>
        <p:nvSpPr>
          <p:cNvPr id="6" name="Marcador de fecha 5"/>
          <p:cNvSpPr>
            <a:spLocks noGrp="1"/>
          </p:cNvSpPr>
          <p:nvPr>
            <p:ph type="dt" idx="11"/>
          </p:nvPr>
        </p:nvSpPr>
        <p:spPr/>
        <p:txBody>
          <a:bodyPr/>
          <a:lstStyle/>
          <a:p>
            <a:fld id="{452CC08D-B965-4D16-ABBE-7C870274C8F0}" type="datetime1">
              <a:rPr lang="es-MX" smtClean="0"/>
              <a:t>05/02/2025</a:t>
            </a:fld>
            <a:endParaRPr lang="es-MX"/>
          </a:p>
        </p:txBody>
      </p:sp>
    </p:spTree>
    <p:extLst>
      <p:ext uri="{BB962C8B-B14F-4D97-AF65-F5344CB8AC3E}">
        <p14:creationId xmlns:p14="http://schemas.microsoft.com/office/powerpoint/2010/main" val="18443350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F2623D0A-F03D-4052-99D3-F866C7F57570}" type="slidenum">
              <a:rPr lang="es-MX" smtClean="0"/>
              <a:t>14</a:t>
            </a:fld>
            <a:endParaRPr lang="es-MX"/>
          </a:p>
        </p:txBody>
      </p:sp>
      <p:sp>
        <p:nvSpPr>
          <p:cNvPr id="6" name="Marcador de fecha 5"/>
          <p:cNvSpPr>
            <a:spLocks noGrp="1"/>
          </p:cNvSpPr>
          <p:nvPr>
            <p:ph type="dt" idx="11"/>
          </p:nvPr>
        </p:nvSpPr>
        <p:spPr/>
        <p:txBody>
          <a:bodyPr/>
          <a:lstStyle/>
          <a:p>
            <a:fld id="{A6BBD91F-39FB-4258-BBFF-D7C9F8847794}" type="datetime1">
              <a:rPr lang="es-MX" smtClean="0"/>
              <a:t>05/02/2025</a:t>
            </a:fld>
            <a:endParaRPr lang="es-MX"/>
          </a:p>
        </p:txBody>
      </p:sp>
    </p:spTree>
    <p:extLst>
      <p:ext uri="{BB962C8B-B14F-4D97-AF65-F5344CB8AC3E}">
        <p14:creationId xmlns:p14="http://schemas.microsoft.com/office/powerpoint/2010/main" val="12477873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F2623D0A-F03D-4052-99D3-F866C7F57570}" type="slidenum">
              <a:rPr lang="es-MX" smtClean="0"/>
              <a:t>15</a:t>
            </a:fld>
            <a:endParaRPr lang="es-MX"/>
          </a:p>
        </p:txBody>
      </p:sp>
      <p:sp>
        <p:nvSpPr>
          <p:cNvPr id="6" name="Marcador de fecha 5"/>
          <p:cNvSpPr>
            <a:spLocks noGrp="1"/>
          </p:cNvSpPr>
          <p:nvPr>
            <p:ph type="dt" idx="11"/>
          </p:nvPr>
        </p:nvSpPr>
        <p:spPr/>
        <p:txBody>
          <a:bodyPr/>
          <a:lstStyle/>
          <a:p>
            <a:fld id="{47C09A30-6495-40A7-8DD2-58C76919D616}" type="datetime1">
              <a:rPr lang="es-MX" smtClean="0"/>
              <a:t>05/02/2025</a:t>
            </a:fld>
            <a:endParaRPr lang="es-MX"/>
          </a:p>
        </p:txBody>
      </p:sp>
    </p:spTree>
    <p:extLst>
      <p:ext uri="{BB962C8B-B14F-4D97-AF65-F5344CB8AC3E}">
        <p14:creationId xmlns:p14="http://schemas.microsoft.com/office/powerpoint/2010/main" val="13707283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F2623D0A-F03D-4052-99D3-F866C7F57570}" type="slidenum">
              <a:rPr lang="es-MX" smtClean="0"/>
              <a:t>16</a:t>
            </a:fld>
            <a:endParaRPr lang="es-MX"/>
          </a:p>
        </p:txBody>
      </p:sp>
      <p:sp>
        <p:nvSpPr>
          <p:cNvPr id="6" name="Marcador de fecha 5"/>
          <p:cNvSpPr>
            <a:spLocks noGrp="1"/>
          </p:cNvSpPr>
          <p:nvPr>
            <p:ph type="dt" idx="11"/>
          </p:nvPr>
        </p:nvSpPr>
        <p:spPr/>
        <p:txBody>
          <a:bodyPr/>
          <a:lstStyle/>
          <a:p>
            <a:fld id="{06FB7AE4-6EFB-4691-B660-A75AA5B58E66}" type="datetime1">
              <a:rPr lang="es-MX" smtClean="0"/>
              <a:t>05/02/2025</a:t>
            </a:fld>
            <a:endParaRPr lang="es-MX"/>
          </a:p>
        </p:txBody>
      </p:sp>
    </p:spTree>
    <p:extLst>
      <p:ext uri="{BB962C8B-B14F-4D97-AF65-F5344CB8AC3E}">
        <p14:creationId xmlns:p14="http://schemas.microsoft.com/office/powerpoint/2010/main" val="27960373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F2623D0A-F03D-4052-99D3-F866C7F57570}" type="slidenum">
              <a:rPr lang="es-MX" smtClean="0"/>
              <a:t>17</a:t>
            </a:fld>
            <a:endParaRPr lang="es-MX"/>
          </a:p>
        </p:txBody>
      </p:sp>
      <p:sp>
        <p:nvSpPr>
          <p:cNvPr id="6" name="Marcador de fecha 5"/>
          <p:cNvSpPr>
            <a:spLocks noGrp="1"/>
          </p:cNvSpPr>
          <p:nvPr>
            <p:ph type="dt" idx="11"/>
          </p:nvPr>
        </p:nvSpPr>
        <p:spPr/>
        <p:txBody>
          <a:bodyPr/>
          <a:lstStyle/>
          <a:p>
            <a:fld id="{8C66C6E3-2BEC-4BF4-8822-3350FA57D63B}" type="datetime1">
              <a:rPr lang="es-MX" smtClean="0"/>
              <a:t>05/02/2025</a:t>
            </a:fld>
            <a:endParaRPr lang="es-MX"/>
          </a:p>
        </p:txBody>
      </p:sp>
    </p:spTree>
    <p:extLst>
      <p:ext uri="{BB962C8B-B14F-4D97-AF65-F5344CB8AC3E}">
        <p14:creationId xmlns:p14="http://schemas.microsoft.com/office/powerpoint/2010/main" val="29987192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F2623D0A-F03D-4052-99D3-F866C7F57570}" type="slidenum">
              <a:rPr lang="es-MX" smtClean="0"/>
              <a:t>18</a:t>
            </a:fld>
            <a:endParaRPr lang="es-MX"/>
          </a:p>
        </p:txBody>
      </p:sp>
      <p:sp>
        <p:nvSpPr>
          <p:cNvPr id="6" name="Marcador de fecha 5"/>
          <p:cNvSpPr>
            <a:spLocks noGrp="1"/>
          </p:cNvSpPr>
          <p:nvPr>
            <p:ph type="dt" idx="11"/>
          </p:nvPr>
        </p:nvSpPr>
        <p:spPr/>
        <p:txBody>
          <a:bodyPr/>
          <a:lstStyle/>
          <a:p>
            <a:fld id="{C6E7F911-1196-433B-ABBE-E8777F9ADDF5}" type="datetime1">
              <a:rPr lang="es-MX" smtClean="0"/>
              <a:t>05/02/2025</a:t>
            </a:fld>
            <a:endParaRPr lang="es-MX"/>
          </a:p>
        </p:txBody>
      </p:sp>
    </p:spTree>
    <p:extLst>
      <p:ext uri="{BB962C8B-B14F-4D97-AF65-F5344CB8AC3E}">
        <p14:creationId xmlns:p14="http://schemas.microsoft.com/office/powerpoint/2010/main" val="5098845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MX"/>
          </a:p>
        </p:txBody>
      </p:sp>
      <p:sp>
        <p:nvSpPr>
          <p:cNvPr id="4" name="Marcador de fecha 3"/>
          <p:cNvSpPr>
            <a:spLocks noGrp="1"/>
          </p:cNvSpPr>
          <p:nvPr>
            <p:ph type="dt" sz="half" idx="10"/>
          </p:nvPr>
        </p:nvSpPr>
        <p:spPr/>
        <p:txBody>
          <a:bodyPr/>
          <a:lstStyle/>
          <a:p>
            <a:fld id="{58BAB980-EA38-46EC-8165-6329AA902609}" type="datetime1">
              <a:rPr lang="es-MX" smtClean="0"/>
              <a:t>05/02/2025</a:t>
            </a:fld>
            <a:endParaRPr lang="es-MX"/>
          </a:p>
        </p:txBody>
      </p:sp>
      <p:sp>
        <p:nvSpPr>
          <p:cNvPr id="5" name="Marcador de pie de página 4"/>
          <p:cNvSpPr>
            <a:spLocks noGrp="1"/>
          </p:cNvSpPr>
          <p:nvPr>
            <p:ph type="ftr" sz="quarter" idx="11"/>
          </p:nvPr>
        </p:nvSpPr>
        <p:spPr/>
        <p:txBody>
          <a:bodyPr/>
          <a:lstStyle/>
          <a:p>
            <a:r>
              <a:rPr lang="es-MX" smtClean="0"/>
              <a:t>3</a:t>
            </a:r>
            <a:endParaRPr lang="es-MX"/>
          </a:p>
        </p:txBody>
      </p:sp>
      <p:sp>
        <p:nvSpPr>
          <p:cNvPr id="6" name="Marcador de número de diapositiva 5"/>
          <p:cNvSpPr>
            <a:spLocks noGrp="1"/>
          </p:cNvSpPr>
          <p:nvPr>
            <p:ph type="sldNum" sz="quarter" idx="12"/>
          </p:nvPr>
        </p:nvSpPr>
        <p:spPr/>
        <p:txBody>
          <a:bodyPr/>
          <a:lstStyle/>
          <a:p>
            <a:fld id="{0EECA9D2-778A-4AE6-9A82-477E0DCDD62B}" type="slidenum">
              <a:rPr lang="es-MX" smtClean="0"/>
              <a:t>‹Nº›</a:t>
            </a:fld>
            <a:endParaRPr lang="es-MX"/>
          </a:p>
        </p:txBody>
      </p:sp>
    </p:spTree>
    <p:extLst>
      <p:ext uri="{BB962C8B-B14F-4D97-AF65-F5344CB8AC3E}">
        <p14:creationId xmlns:p14="http://schemas.microsoft.com/office/powerpoint/2010/main" val="2065107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CF12080B-08CD-4D45-A1B4-3BC45D1B9172}" type="datetime1">
              <a:rPr lang="es-MX" smtClean="0"/>
              <a:t>05/02/2025</a:t>
            </a:fld>
            <a:endParaRPr lang="es-MX"/>
          </a:p>
        </p:txBody>
      </p:sp>
      <p:sp>
        <p:nvSpPr>
          <p:cNvPr id="5" name="Marcador de pie de página 4"/>
          <p:cNvSpPr>
            <a:spLocks noGrp="1"/>
          </p:cNvSpPr>
          <p:nvPr>
            <p:ph type="ftr" sz="quarter" idx="11"/>
          </p:nvPr>
        </p:nvSpPr>
        <p:spPr/>
        <p:txBody>
          <a:bodyPr/>
          <a:lstStyle/>
          <a:p>
            <a:r>
              <a:rPr lang="es-MX" smtClean="0"/>
              <a:t>3</a:t>
            </a:r>
            <a:endParaRPr lang="es-MX"/>
          </a:p>
        </p:txBody>
      </p:sp>
      <p:sp>
        <p:nvSpPr>
          <p:cNvPr id="6" name="Marcador de número de diapositiva 5"/>
          <p:cNvSpPr>
            <a:spLocks noGrp="1"/>
          </p:cNvSpPr>
          <p:nvPr>
            <p:ph type="sldNum" sz="quarter" idx="12"/>
          </p:nvPr>
        </p:nvSpPr>
        <p:spPr/>
        <p:txBody>
          <a:bodyPr/>
          <a:lstStyle/>
          <a:p>
            <a:fld id="{0EECA9D2-778A-4AE6-9A82-477E0DCDD62B}" type="slidenum">
              <a:rPr lang="es-MX" smtClean="0"/>
              <a:t>‹Nº›</a:t>
            </a:fld>
            <a:endParaRPr lang="es-MX"/>
          </a:p>
        </p:txBody>
      </p:sp>
    </p:spTree>
    <p:extLst>
      <p:ext uri="{BB962C8B-B14F-4D97-AF65-F5344CB8AC3E}">
        <p14:creationId xmlns:p14="http://schemas.microsoft.com/office/powerpoint/2010/main" val="982508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7E7F0BB8-072D-48E8-93E1-4EC64BE1D6F8}" type="datetime1">
              <a:rPr lang="es-MX" smtClean="0"/>
              <a:t>05/02/2025</a:t>
            </a:fld>
            <a:endParaRPr lang="es-MX"/>
          </a:p>
        </p:txBody>
      </p:sp>
      <p:sp>
        <p:nvSpPr>
          <p:cNvPr id="5" name="Marcador de pie de página 4"/>
          <p:cNvSpPr>
            <a:spLocks noGrp="1"/>
          </p:cNvSpPr>
          <p:nvPr>
            <p:ph type="ftr" sz="quarter" idx="11"/>
          </p:nvPr>
        </p:nvSpPr>
        <p:spPr/>
        <p:txBody>
          <a:bodyPr/>
          <a:lstStyle/>
          <a:p>
            <a:r>
              <a:rPr lang="es-MX" smtClean="0"/>
              <a:t>3</a:t>
            </a:r>
            <a:endParaRPr lang="es-MX"/>
          </a:p>
        </p:txBody>
      </p:sp>
      <p:sp>
        <p:nvSpPr>
          <p:cNvPr id="6" name="Marcador de número de diapositiva 5"/>
          <p:cNvSpPr>
            <a:spLocks noGrp="1"/>
          </p:cNvSpPr>
          <p:nvPr>
            <p:ph type="sldNum" sz="quarter" idx="12"/>
          </p:nvPr>
        </p:nvSpPr>
        <p:spPr/>
        <p:txBody>
          <a:bodyPr/>
          <a:lstStyle/>
          <a:p>
            <a:fld id="{0EECA9D2-778A-4AE6-9A82-477E0DCDD62B}" type="slidenum">
              <a:rPr lang="es-MX" smtClean="0"/>
              <a:t>‹Nº›</a:t>
            </a:fld>
            <a:endParaRPr lang="es-MX"/>
          </a:p>
        </p:txBody>
      </p:sp>
    </p:spTree>
    <p:extLst>
      <p:ext uri="{BB962C8B-B14F-4D97-AF65-F5344CB8AC3E}">
        <p14:creationId xmlns:p14="http://schemas.microsoft.com/office/powerpoint/2010/main" val="1446874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fecha 4"/>
          <p:cNvSpPr>
            <a:spLocks noGrp="1"/>
          </p:cNvSpPr>
          <p:nvPr>
            <p:ph type="dt" sz="half" idx="10"/>
          </p:nvPr>
        </p:nvSpPr>
        <p:spPr/>
        <p:txBody>
          <a:bodyPr/>
          <a:lstStyle/>
          <a:p>
            <a:fld id="{163D828F-79F9-4DC0-8EC1-E78A8457D98A}" type="datetime1">
              <a:rPr lang="es-MX" smtClean="0"/>
              <a:t>05/02/2025</a:t>
            </a:fld>
            <a:endParaRPr lang="es-MX"/>
          </a:p>
        </p:txBody>
      </p:sp>
      <p:sp>
        <p:nvSpPr>
          <p:cNvPr id="6" name="Marcador de pie de página 5"/>
          <p:cNvSpPr>
            <a:spLocks noGrp="1"/>
          </p:cNvSpPr>
          <p:nvPr>
            <p:ph type="ftr" sz="quarter" idx="11"/>
          </p:nvPr>
        </p:nvSpPr>
        <p:spPr/>
        <p:txBody>
          <a:bodyPr/>
          <a:lstStyle/>
          <a:p>
            <a:r>
              <a:rPr lang="es-MX" smtClean="0"/>
              <a:t>3</a:t>
            </a:r>
            <a:endParaRPr lang="es-MX"/>
          </a:p>
        </p:txBody>
      </p:sp>
      <p:sp>
        <p:nvSpPr>
          <p:cNvPr id="7" name="Marcador de número de diapositiva 6"/>
          <p:cNvSpPr>
            <a:spLocks noGrp="1"/>
          </p:cNvSpPr>
          <p:nvPr>
            <p:ph type="sldNum" sz="quarter" idx="12"/>
          </p:nvPr>
        </p:nvSpPr>
        <p:spPr/>
        <p:txBody>
          <a:bodyPr/>
          <a:lstStyle/>
          <a:p>
            <a:fld id="{0EECA9D2-778A-4AE6-9A82-477E0DCDD62B}" type="slidenum">
              <a:rPr lang="es-MX" smtClean="0"/>
              <a:t>‹Nº›</a:t>
            </a:fld>
            <a:endParaRPr lang="es-MX"/>
          </a:p>
        </p:txBody>
      </p:sp>
    </p:spTree>
    <p:extLst>
      <p:ext uri="{BB962C8B-B14F-4D97-AF65-F5344CB8AC3E}">
        <p14:creationId xmlns:p14="http://schemas.microsoft.com/office/powerpoint/2010/main" val="748137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Marcador de fecha 6"/>
          <p:cNvSpPr>
            <a:spLocks noGrp="1"/>
          </p:cNvSpPr>
          <p:nvPr>
            <p:ph type="dt" sz="half" idx="10"/>
          </p:nvPr>
        </p:nvSpPr>
        <p:spPr/>
        <p:txBody>
          <a:bodyPr/>
          <a:lstStyle/>
          <a:p>
            <a:fld id="{D8549EBC-DEC9-4FE2-9DA4-CDAAC8905256}" type="datetime1">
              <a:rPr lang="es-MX" smtClean="0"/>
              <a:t>05/02/2025</a:t>
            </a:fld>
            <a:endParaRPr lang="es-MX"/>
          </a:p>
        </p:txBody>
      </p:sp>
      <p:sp>
        <p:nvSpPr>
          <p:cNvPr id="8" name="Marcador de pie de página 7"/>
          <p:cNvSpPr>
            <a:spLocks noGrp="1"/>
          </p:cNvSpPr>
          <p:nvPr>
            <p:ph type="ftr" sz="quarter" idx="11"/>
          </p:nvPr>
        </p:nvSpPr>
        <p:spPr/>
        <p:txBody>
          <a:bodyPr/>
          <a:lstStyle/>
          <a:p>
            <a:r>
              <a:rPr lang="es-MX" smtClean="0"/>
              <a:t>3</a:t>
            </a:r>
            <a:endParaRPr lang="es-MX"/>
          </a:p>
        </p:txBody>
      </p:sp>
      <p:sp>
        <p:nvSpPr>
          <p:cNvPr id="9" name="Marcador de número de diapositiva 8"/>
          <p:cNvSpPr>
            <a:spLocks noGrp="1"/>
          </p:cNvSpPr>
          <p:nvPr>
            <p:ph type="sldNum" sz="quarter" idx="12"/>
          </p:nvPr>
        </p:nvSpPr>
        <p:spPr/>
        <p:txBody>
          <a:bodyPr/>
          <a:lstStyle/>
          <a:p>
            <a:fld id="{0EECA9D2-778A-4AE6-9A82-477E0DCDD62B}" type="slidenum">
              <a:rPr lang="es-MX" smtClean="0"/>
              <a:t>‹Nº›</a:t>
            </a:fld>
            <a:endParaRPr lang="es-MX"/>
          </a:p>
        </p:txBody>
      </p:sp>
    </p:spTree>
    <p:extLst>
      <p:ext uri="{BB962C8B-B14F-4D97-AF65-F5344CB8AC3E}">
        <p14:creationId xmlns:p14="http://schemas.microsoft.com/office/powerpoint/2010/main" val="41175117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fecha 2"/>
          <p:cNvSpPr>
            <a:spLocks noGrp="1"/>
          </p:cNvSpPr>
          <p:nvPr>
            <p:ph type="dt" sz="half" idx="10"/>
          </p:nvPr>
        </p:nvSpPr>
        <p:spPr/>
        <p:txBody>
          <a:bodyPr/>
          <a:lstStyle/>
          <a:p>
            <a:fld id="{4DF81EFC-779F-45D1-8F88-746D9CFC66E5}" type="datetime1">
              <a:rPr lang="es-MX" smtClean="0"/>
              <a:t>05/02/2025</a:t>
            </a:fld>
            <a:endParaRPr lang="es-MX"/>
          </a:p>
        </p:txBody>
      </p:sp>
      <p:sp>
        <p:nvSpPr>
          <p:cNvPr id="4" name="Marcador de pie de página 3"/>
          <p:cNvSpPr>
            <a:spLocks noGrp="1"/>
          </p:cNvSpPr>
          <p:nvPr>
            <p:ph type="ftr" sz="quarter" idx="11"/>
          </p:nvPr>
        </p:nvSpPr>
        <p:spPr/>
        <p:txBody>
          <a:bodyPr/>
          <a:lstStyle/>
          <a:p>
            <a:r>
              <a:rPr lang="es-MX" smtClean="0"/>
              <a:t>3</a:t>
            </a:r>
            <a:endParaRPr lang="es-MX"/>
          </a:p>
        </p:txBody>
      </p:sp>
      <p:sp>
        <p:nvSpPr>
          <p:cNvPr id="5" name="Marcador de número de diapositiva 4"/>
          <p:cNvSpPr>
            <a:spLocks noGrp="1"/>
          </p:cNvSpPr>
          <p:nvPr>
            <p:ph type="sldNum" sz="quarter" idx="12"/>
          </p:nvPr>
        </p:nvSpPr>
        <p:spPr/>
        <p:txBody>
          <a:bodyPr/>
          <a:lstStyle/>
          <a:p>
            <a:fld id="{0EECA9D2-778A-4AE6-9A82-477E0DCDD62B}" type="slidenum">
              <a:rPr lang="es-MX" smtClean="0"/>
              <a:t>‹Nº›</a:t>
            </a:fld>
            <a:endParaRPr lang="es-MX"/>
          </a:p>
        </p:txBody>
      </p:sp>
    </p:spTree>
    <p:extLst>
      <p:ext uri="{BB962C8B-B14F-4D97-AF65-F5344CB8AC3E}">
        <p14:creationId xmlns:p14="http://schemas.microsoft.com/office/powerpoint/2010/main" val="1034708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CBBE13F2-3250-458F-A3EF-A1419E763E02}" type="datetime1">
              <a:rPr lang="es-MX" smtClean="0"/>
              <a:t>05/02/2025</a:t>
            </a:fld>
            <a:endParaRPr lang="es-MX"/>
          </a:p>
        </p:txBody>
      </p:sp>
      <p:sp>
        <p:nvSpPr>
          <p:cNvPr id="3" name="Marcador de pie de página 2"/>
          <p:cNvSpPr>
            <a:spLocks noGrp="1"/>
          </p:cNvSpPr>
          <p:nvPr>
            <p:ph type="ftr" sz="quarter" idx="11"/>
          </p:nvPr>
        </p:nvSpPr>
        <p:spPr/>
        <p:txBody>
          <a:bodyPr/>
          <a:lstStyle/>
          <a:p>
            <a:r>
              <a:rPr lang="es-MX" smtClean="0"/>
              <a:t>3</a:t>
            </a:r>
            <a:endParaRPr lang="es-MX"/>
          </a:p>
        </p:txBody>
      </p:sp>
      <p:sp>
        <p:nvSpPr>
          <p:cNvPr id="4" name="Marcador de número de diapositiva 3"/>
          <p:cNvSpPr>
            <a:spLocks noGrp="1"/>
          </p:cNvSpPr>
          <p:nvPr>
            <p:ph type="sldNum" sz="quarter" idx="12"/>
          </p:nvPr>
        </p:nvSpPr>
        <p:spPr/>
        <p:txBody>
          <a:bodyPr/>
          <a:lstStyle/>
          <a:p>
            <a:fld id="{0EECA9D2-778A-4AE6-9A82-477E0DCDD62B}" type="slidenum">
              <a:rPr lang="es-MX" smtClean="0"/>
              <a:t>‹Nº›</a:t>
            </a:fld>
            <a:endParaRPr lang="es-MX"/>
          </a:p>
        </p:txBody>
      </p:sp>
    </p:spTree>
    <p:extLst>
      <p:ext uri="{BB962C8B-B14F-4D97-AF65-F5344CB8AC3E}">
        <p14:creationId xmlns:p14="http://schemas.microsoft.com/office/powerpoint/2010/main" val="999989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FC99C12C-A213-4994-9C54-CF72E62DFEFC}" type="datetime1">
              <a:rPr lang="es-MX" smtClean="0"/>
              <a:t>05/02/2025</a:t>
            </a:fld>
            <a:endParaRPr lang="es-MX"/>
          </a:p>
        </p:txBody>
      </p:sp>
      <p:sp>
        <p:nvSpPr>
          <p:cNvPr id="6" name="Marcador de pie de página 5"/>
          <p:cNvSpPr>
            <a:spLocks noGrp="1"/>
          </p:cNvSpPr>
          <p:nvPr>
            <p:ph type="ftr" sz="quarter" idx="11"/>
          </p:nvPr>
        </p:nvSpPr>
        <p:spPr/>
        <p:txBody>
          <a:bodyPr/>
          <a:lstStyle/>
          <a:p>
            <a:r>
              <a:rPr lang="es-MX" smtClean="0"/>
              <a:t>3</a:t>
            </a:r>
            <a:endParaRPr lang="es-MX"/>
          </a:p>
        </p:txBody>
      </p:sp>
      <p:sp>
        <p:nvSpPr>
          <p:cNvPr id="7" name="Marcador de número de diapositiva 6"/>
          <p:cNvSpPr>
            <a:spLocks noGrp="1"/>
          </p:cNvSpPr>
          <p:nvPr>
            <p:ph type="sldNum" sz="quarter" idx="12"/>
          </p:nvPr>
        </p:nvSpPr>
        <p:spPr/>
        <p:txBody>
          <a:bodyPr/>
          <a:lstStyle/>
          <a:p>
            <a:fld id="{0EECA9D2-778A-4AE6-9A82-477E0DCDD62B}" type="slidenum">
              <a:rPr lang="es-MX" smtClean="0"/>
              <a:t>‹Nº›</a:t>
            </a:fld>
            <a:endParaRPr lang="es-MX"/>
          </a:p>
        </p:txBody>
      </p:sp>
    </p:spTree>
    <p:extLst>
      <p:ext uri="{BB962C8B-B14F-4D97-AF65-F5344CB8AC3E}">
        <p14:creationId xmlns:p14="http://schemas.microsoft.com/office/powerpoint/2010/main" val="2932958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E4402D48-DBD2-44AE-BDA2-F3683511476F}" type="datetime1">
              <a:rPr lang="es-MX" smtClean="0"/>
              <a:t>05/02/2025</a:t>
            </a:fld>
            <a:endParaRPr lang="es-MX"/>
          </a:p>
        </p:txBody>
      </p:sp>
      <p:sp>
        <p:nvSpPr>
          <p:cNvPr id="6" name="Marcador de pie de página 5"/>
          <p:cNvSpPr>
            <a:spLocks noGrp="1"/>
          </p:cNvSpPr>
          <p:nvPr>
            <p:ph type="ftr" sz="quarter" idx="11"/>
          </p:nvPr>
        </p:nvSpPr>
        <p:spPr/>
        <p:txBody>
          <a:bodyPr/>
          <a:lstStyle/>
          <a:p>
            <a:r>
              <a:rPr lang="es-MX" smtClean="0"/>
              <a:t>3</a:t>
            </a:r>
            <a:endParaRPr lang="es-MX"/>
          </a:p>
        </p:txBody>
      </p:sp>
      <p:sp>
        <p:nvSpPr>
          <p:cNvPr id="7" name="Marcador de número de diapositiva 6"/>
          <p:cNvSpPr>
            <a:spLocks noGrp="1"/>
          </p:cNvSpPr>
          <p:nvPr>
            <p:ph type="sldNum" sz="quarter" idx="12"/>
          </p:nvPr>
        </p:nvSpPr>
        <p:spPr/>
        <p:txBody>
          <a:bodyPr/>
          <a:lstStyle/>
          <a:p>
            <a:fld id="{0EECA9D2-778A-4AE6-9A82-477E0DCDD62B}" type="slidenum">
              <a:rPr lang="es-MX" smtClean="0"/>
              <a:t>‹Nº›</a:t>
            </a:fld>
            <a:endParaRPr lang="es-MX"/>
          </a:p>
        </p:txBody>
      </p:sp>
    </p:spTree>
    <p:extLst>
      <p:ext uri="{BB962C8B-B14F-4D97-AF65-F5344CB8AC3E}">
        <p14:creationId xmlns:p14="http://schemas.microsoft.com/office/powerpoint/2010/main" val="251163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4B2D8BB1-45E3-429F-A7C2-D8C5A7146CEA}" type="datetime1">
              <a:rPr lang="es-MX" smtClean="0"/>
              <a:t>05/02/2025</a:t>
            </a:fld>
            <a:endParaRPr lang="es-MX"/>
          </a:p>
        </p:txBody>
      </p:sp>
      <p:sp>
        <p:nvSpPr>
          <p:cNvPr id="5" name="Marcador de pie de página 4"/>
          <p:cNvSpPr>
            <a:spLocks noGrp="1"/>
          </p:cNvSpPr>
          <p:nvPr>
            <p:ph type="ftr" sz="quarter" idx="11"/>
          </p:nvPr>
        </p:nvSpPr>
        <p:spPr/>
        <p:txBody>
          <a:bodyPr/>
          <a:lstStyle/>
          <a:p>
            <a:r>
              <a:rPr lang="es-MX" smtClean="0"/>
              <a:t>3</a:t>
            </a:r>
            <a:endParaRPr lang="es-MX"/>
          </a:p>
        </p:txBody>
      </p:sp>
      <p:sp>
        <p:nvSpPr>
          <p:cNvPr id="6" name="Marcador de número de diapositiva 5"/>
          <p:cNvSpPr>
            <a:spLocks noGrp="1"/>
          </p:cNvSpPr>
          <p:nvPr>
            <p:ph type="sldNum" sz="quarter" idx="12"/>
          </p:nvPr>
        </p:nvSpPr>
        <p:spPr/>
        <p:txBody>
          <a:bodyPr/>
          <a:lstStyle/>
          <a:p>
            <a:fld id="{0EECA9D2-778A-4AE6-9A82-477E0DCDD62B}" type="slidenum">
              <a:rPr lang="es-MX" smtClean="0"/>
              <a:t>‹Nº›</a:t>
            </a:fld>
            <a:endParaRPr lang="es-MX"/>
          </a:p>
        </p:txBody>
      </p:sp>
    </p:spTree>
    <p:extLst>
      <p:ext uri="{BB962C8B-B14F-4D97-AF65-F5344CB8AC3E}">
        <p14:creationId xmlns:p14="http://schemas.microsoft.com/office/powerpoint/2010/main" val="15762948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7FF834D7-EF2A-4544-85DA-19FD32D02DA3}" type="datetime1">
              <a:rPr lang="es-MX" smtClean="0"/>
              <a:t>05/02/2025</a:t>
            </a:fld>
            <a:endParaRPr lang="es-MX"/>
          </a:p>
        </p:txBody>
      </p:sp>
      <p:sp>
        <p:nvSpPr>
          <p:cNvPr id="5" name="Marcador de pie de página 4"/>
          <p:cNvSpPr>
            <a:spLocks noGrp="1"/>
          </p:cNvSpPr>
          <p:nvPr>
            <p:ph type="ftr" sz="quarter" idx="11"/>
          </p:nvPr>
        </p:nvSpPr>
        <p:spPr/>
        <p:txBody>
          <a:bodyPr/>
          <a:lstStyle/>
          <a:p>
            <a:r>
              <a:rPr lang="es-MX" smtClean="0"/>
              <a:t>3</a:t>
            </a:r>
            <a:endParaRPr lang="es-MX"/>
          </a:p>
        </p:txBody>
      </p:sp>
      <p:sp>
        <p:nvSpPr>
          <p:cNvPr id="6" name="Marcador de número de diapositiva 5"/>
          <p:cNvSpPr>
            <a:spLocks noGrp="1"/>
          </p:cNvSpPr>
          <p:nvPr>
            <p:ph type="sldNum" sz="quarter" idx="12"/>
          </p:nvPr>
        </p:nvSpPr>
        <p:spPr/>
        <p:txBody>
          <a:bodyPr/>
          <a:lstStyle/>
          <a:p>
            <a:fld id="{0EECA9D2-778A-4AE6-9A82-477E0DCDD62B}" type="slidenum">
              <a:rPr lang="es-MX" smtClean="0"/>
              <a:t>‹Nº›</a:t>
            </a:fld>
            <a:endParaRPr lang="es-MX"/>
          </a:p>
        </p:txBody>
      </p:sp>
    </p:spTree>
    <p:extLst>
      <p:ext uri="{BB962C8B-B14F-4D97-AF65-F5344CB8AC3E}">
        <p14:creationId xmlns:p14="http://schemas.microsoft.com/office/powerpoint/2010/main" val="17118730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7B5881-4A40-4BEE-BCF7-E6A843953413}" type="datetime1">
              <a:rPr lang="es-MX" smtClean="0"/>
              <a:t>05/02/2025</a:t>
            </a:fld>
            <a:endParaRPr lang="es-MX"/>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MX" smtClean="0"/>
              <a:t>3</a:t>
            </a:r>
            <a:endParaRPr lang="es-MX"/>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ECA9D2-778A-4AE6-9A82-477E0DCDD62B}" type="slidenum">
              <a:rPr lang="es-MX" smtClean="0"/>
              <a:t>‹Nº›</a:t>
            </a:fld>
            <a:endParaRPr lang="es-MX"/>
          </a:p>
        </p:txBody>
      </p:sp>
    </p:spTree>
    <p:extLst>
      <p:ext uri="{BB962C8B-B14F-4D97-AF65-F5344CB8AC3E}">
        <p14:creationId xmlns:p14="http://schemas.microsoft.com/office/powerpoint/2010/main" val="360557578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2331076"/>
            <a:ext cx="9144000" cy="2009104"/>
          </a:xfrm>
        </p:spPr>
        <p:txBody>
          <a:bodyPr>
            <a:normAutofit/>
          </a:bodyPr>
          <a:lstStyle/>
          <a:p>
            <a:r>
              <a:rPr lang="es-MX" sz="4000" b="1" dirty="0" smtClean="0">
                <a:latin typeface="Arial" panose="020B0604020202020204" pitchFamily="34" charset="0"/>
                <a:cs typeface="Arial" panose="020B0604020202020204" pitchFamily="34" charset="0"/>
              </a:rPr>
              <a:t>PROGRAMA ANUAL DE DESARROLLO ARCHIVISTICO</a:t>
            </a:r>
            <a:br>
              <a:rPr lang="es-MX" sz="4000" b="1" dirty="0" smtClean="0">
                <a:latin typeface="Arial" panose="020B0604020202020204" pitchFamily="34" charset="0"/>
                <a:cs typeface="Arial" panose="020B0604020202020204" pitchFamily="34" charset="0"/>
              </a:rPr>
            </a:br>
            <a:r>
              <a:rPr lang="es-MX" sz="4000" b="1" dirty="0" smtClean="0">
                <a:latin typeface="Arial" panose="020B0604020202020204" pitchFamily="34" charset="0"/>
                <a:cs typeface="Arial" panose="020B0604020202020204" pitchFamily="34" charset="0"/>
              </a:rPr>
              <a:t>2025</a:t>
            </a:r>
            <a:endParaRPr lang="es-MX" sz="4000" b="1" dirty="0">
              <a:latin typeface="Arial" panose="020B0604020202020204" pitchFamily="34" charset="0"/>
              <a:cs typeface="Arial" panose="020B0604020202020204" pitchFamily="34" charset="0"/>
            </a:endParaRPr>
          </a:p>
        </p:txBody>
      </p:sp>
      <p:sp>
        <p:nvSpPr>
          <p:cNvPr id="3" name="Subtítulo 2"/>
          <p:cNvSpPr>
            <a:spLocks noGrp="1"/>
          </p:cNvSpPr>
          <p:nvPr>
            <p:ph type="subTitle" idx="1"/>
          </p:nvPr>
        </p:nvSpPr>
        <p:spPr>
          <a:xfrm>
            <a:off x="1524000" y="4481848"/>
            <a:ext cx="9144000" cy="1300766"/>
          </a:xfrm>
        </p:spPr>
        <p:txBody>
          <a:bodyPr/>
          <a:lstStyle/>
          <a:p>
            <a:endParaRPr lang="es-MX" sz="1600" dirty="0" smtClean="0">
              <a:latin typeface="Arial" panose="020B0604020202020204" pitchFamily="34" charset="0"/>
              <a:cs typeface="Arial" panose="020B0604020202020204" pitchFamily="34" charset="0"/>
            </a:endParaRPr>
          </a:p>
          <a:p>
            <a:r>
              <a:rPr lang="es-MX" sz="1600" dirty="0" smtClean="0">
                <a:latin typeface="Arial" panose="020B0604020202020204" pitchFamily="34" charset="0"/>
                <a:cs typeface="Arial" panose="020B0604020202020204" pitchFamily="34" charset="0"/>
              </a:rPr>
              <a:t>En cumplimiento al Articulo 23, de la Ley General de Archivos y a los ordenamientos jurídicos en materia de organización y conservación de archivos</a:t>
            </a:r>
          </a:p>
          <a:p>
            <a:endParaRPr lang="es-MX" dirty="0"/>
          </a:p>
        </p:txBody>
      </p:sp>
      <p:pic>
        <p:nvPicPr>
          <p:cNvPr id="5" name="Picture 2" descr="CS6%20-%20STGO%20-%20HOJA%20MEMBRETADA%20-%20TAMAÑO%20CARTA%20(1)_Mesa%20de%20trabajo%201%20copi"/>
          <p:cNvPicPr/>
          <p:nvPr/>
        </p:nvPicPr>
        <p:blipFill rotWithShape="1">
          <a:blip r:embed="rId3">
            <a:extLst>
              <a:ext uri="{28A0092B-C50C-407E-A947-70E740481C1C}">
                <a14:useLocalDpi xmlns:a14="http://schemas.microsoft.com/office/drawing/2010/main" val="0"/>
              </a:ext>
            </a:extLst>
          </a:blip>
          <a:srcRect t="5018" r="56639" b="84756"/>
          <a:stretch/>
        </p:blipFill>
        <p:spPr bwMode="auto">
          <a:xfrm>
            <a:off x="3059084" y="545522"/>
            <a:ext cx="5785658" cy="132484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634888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28790"/>
            <a:ext cx="10515600" cy="811368"/>
          </a:xfrm>
        </p:spPr>
        <p:txBody>
          <a:bodyPr>
            <a:normAutofit/>
          </a:bodyPr>
          <a:lstStyle/>
          <a:p>
            <a:r>
              <a:rPr lang="es-MX" sz="1800" b="1" dirty="0" smtClean="0">
                <a:latin typeface="Arial" panose="020B0604020202020204" pitchFamily="34" charset="0"/>
                <a:cs typeface="Arial" panose="020B0604020202020204" pitchFamily="34" charset="0"/>
              </a:rPr>
              <a:t>INDICE                                                                                       </a:t>
            </a:r>
            <a:endParaRPr lang="es-MX" sz="1800" b="1"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838200" y="940158"/>
            <a:ext cx="10515600" cy="5563673"/>
          </a:xfrm>
        </p:spPr>
        <p:txBody>
          <a:bodyPr>
            <a:normAutofit fontScale="92500" lnSpcReduction="20000"/>
          </a:bodyPr>
          <a:lstStyle/>
          <a:p>
            <a:pPr marL="0" indent="0">
              <a:buNone/>
            </a:pPr>
            <a:r>
              <a:rPr lang="es-MX" dirty="0"/>
              <a:t> </a:t>
            </a:r>
            <a:r>
              <a:rPr lang="es-MX" dirty="0" smtClean="0"/>
              <a:t>   </a:t>
            </a:r>
            <a:r>
              <a:rPr lang="es-MX" sz="1300" b="1" dirty="0" smtClean="0">
                <a:latin typeface="Arial" panose="020B0604020202020204" pitchFamily="34" charset="0"/>
                <a:cs typeface="Arial" panose="020B0604020202020204" pitchFamily="34" charset="0"/>
              </a:rPr>
              <a:t>I.       ELEMENTOS DEL PADA</a:t>
            </a:r>
          </a:p>
          <a:p>
            <a:pPr marL="0" indent="0">
              <a:buNone/>
            </a:pPr>
            <a:r>
              <a:rPr lang="es-MX" sz="1300" dirty="0" smtClean="0">
                <a:latin typeface="Arial" panose="020B0604020202020204" pitchFamily="34" charset="0"/>
                <a:cs typeface="Arial" panose="020B0604020202020204" pitchFamily="34" charset="0"/>
              </a:rPr>
              <a:t>                   1. Marco de referencia</a:t>
            </a:r>
          </a:p>
          <a:p>
            <a:pPr marL="0" indent="0">
              <a:buNone/>
            </a:pPr>
            <a:r>
              <a:rPr lang="es-MX" sz="1300" dirty="0" smtClean="0">
                <a:latin typeface="Arial" panose="020B0604020202020204" pitchFamily="34" charset="0"/>
                <a:cs typeface="Arial" panose="020B0604020202020204" pitchFamily="34" charset="0"/>
              </a:rPr>
              <a:t>                   2. Justificación</a:t>
            </a:r>
          </a:p>
          <a:p>
            <a:pPr marL="0" indent="0">
              <a:buNone/>
            </a:pPr>
            <a:r>
              <a:rPr lang="es-MX" sz="1300" dirty="0">
                <a:latin typeface="Arial" panose="020B0604020202020204" pitchFamily="34" charset="0"/>
                <a:cs typeface="Arial" panose="020B0604020202020204" pitchFamily="34" charset="0"/>
              </a:rPr>
              <a:t> </a:t>
            </a:r>
            <a:r>
              <a:rPr lang="es-MX" sz="1300" dirty="0" smtClean="0">
                <a:latin typeface="Arial" panose="020B0604020202020204" pitchFamily="34" charset="0"/>
                <a:cs typeface="Arial" panose="020B0604020202020204" pitchFamily="34" charset="0"/>
              </a:rPr>
              <a:t>                  3. Objetivos</a:t>
            </a:r>
          </a:p>
          <a:p>
            <a:pPr marL="0" indent="0">
              <a:buNone/>
            </a:pPr>
            <a:r>
              <a:rPr lang="es-MX" sz="1300" dirty="0">
                <a:latin typeface="Arial" panose="020B0604020202020204" pitchFamily="34" charset="0"/>
                <a:cs typeface="Arial" panose="020B0604020202020204" pitchFamily="34" charset="0"/>
              </a:rPr>
              <a:t> </a:t>
            </a:r>
            <a:r>
              <a:rPr lang="es-MX" sz="1300" dirty="0" smtClean="0">
                <a:latin typeface="Arial" panose="020B0604020202020204" pitchFamily="34" charset="0"/>
                <a:cs typeface="Arial" panose="020B0604020202020204" pitchFamily="34" charset="0"/>
              </a:rPr>
              <a:t>                       General</a:t>
            </a:r>
          </a:p>
          <a:p>
            <a:pPr marL="0" indent="0">
              <a:buNone/>
            </a:pPr>
            <a:r>
              <a:rPr lang="es-MX" sz="1300" dirty="0">
                <a:latin typeface="Arial" panose="020B0604020202020204" pitchFamily="34" charset="0"/>
                <a:cs typeface="Arial" panose="020B0604020202020204" pitchFamily="34" charset="0"/>
              </a:rPr>
              <a:t> </a:t>
            </a:r>
            <a:r>
              <a:rPr lang="es-MX" sz="1300" dirty="0" smtClean="0">
                <a:latin typeface="Arial" panose="020B0604020202020204" pitchFamily="34" charset="0"/>
                <a:cs typeface="Arial" panose="020B0604020202020204" pitchFamily="34" charset="0"/>
              </a:rPr>
              <a:t>                        Específicos</a:t>
            </a:r>
          </a:p>
          <a:p>
            <a:pPr marL="0" indent="0">
              <a:buNone/>
            </a:pPr>
            <a:r>
              <a:rPr lang="es-MX" sz="1300" dirty="0">
                <a:latin typeface="Arial" panose="020B0604020202020204" pitchFamily="34" charset="0"/>
                <a:cs typeface="Arial" panose="020B0604020202020204" pitchFamily="34" charset="0"/>
              </a:rPr>
              <a:t> </a:t>
            </a:r>
            <a:r>
              <a:rPr lang="es-MX" sz="1300" dirty="0" smtClean="0">
                <a:latin typeface="Arial" panose="020B0604020202020204" pitchFamily="34" charset="0"/>
                <a:cs typeface="Arial" panose="020B0604020202020204" pitchFamily="34" charset="0"/>
              </a:rPr>
              <a:t>                   4. Planeación</a:t>
            </a:r>
          </a:p>
          <a:p>
            <a:pPr marL="0" indent="0">
              <a:buNone/>
            </a:pPr>
            <a:r>
              <a:rPr lang="es-MX" sz="1300" dirty="0">
                <a:latin typeface="Arial" panose="020B0604020202020204" pitchFamily="34" charset="0"/>
                <a:cs typeface="Arial" panose="020B0604020202020204" pitchFamily="34" charset="0"/>
              </a:rPr>
              <a:t> </a:t>
            </a:r>
            <a:r>
              <a:rPr lang="es-MX" sz="1300" dirty="0" smtClean="0">
                <a:latin typeface="Arial" panose="020B0604020202020204" pitchFamily="34" charset="0"/>
                <a:cs typeface="Arial" panose="020B0604020202020204" pitchFamily="34" charset="0"/>
              </a:rPr>
              <a:t>                          4.1 Actividades</a:t>
            </a:r>
          </a:p>
          <a:p>
            <a:pPr marL="0" indent="0">
              <a:buNone/>
            </a:pPr>
            <a:r>
              <a:rPr lang="es-MX" sz="1300" dirty="0">
                <a:latin typeface="Arial" panose="020B0604020202020204" pitchFamily="34" charset="0"/>
                <a:cs typeface="Arial" panose="020B0604020202020204" pitchFamily="34" charset="0"/>
              </a:rPr>
              <a:t> </a:t>
            </a:r>
            <a:r>
              <a:rPr lang="es-MX" sz="1300" dirty="0" smtClean="0">
                <a:latin typeface="Arial" panose="020B0604020202020204" pitchFamily="34" charset="0"/>
                <a:cs typeface="Arial" panose="020B0604020202020204" pitchFamily="34" charset="0"/>
              </a:rPr>
              <a:t>                          4.2 Alcance</a:t>
            </a:r>
          </a:p>
          <a:p>
            <a:pPr marL="0" indent="0">
              <a:buNone/>
            </a:pPr>
            <a:r>
              <a:rPr lang="es-MX" sz="1300" dirty="0">
                <a:latin typeface="Arial" panose="020B0604020202020204" pitchFamily="34" charset="0"/>
                <a:cs typeface="Arial" panose="020B0604020202020204" pitchFamily="34" charset="0"/>
              </a:rPr>
              <a:t> </a:t>
            </a:r>
            <a:r>
              <a:rPr lang="es-MX" sz="1300" dirty="0" smtClean="0">
                <a:latin typeface="Arial" panose="020B0604020202020204" pitchFamily="34" charset="0"/>
                <a:cs typeface="Arial" panose="020B0604020202020204" pitchFamily="34" charset="0"/>
              </a:rPr>
              <a:t>                          4.3 Recursos Humanos</a:t>
            </a:r>
          </a:p>
          <a:p>
            <a:pPr marL="0" indent="0">
              <a:buNone/>
            </a:pPr>
            <a:r>
              <a:rPr lang="es-MX" sz="1300" dirty="0">
                <a:latin typeface="Arial" panose="020B0604020202020204" pitchFamily="34" charset="0"/>
                <a:cs typeface="Arial" panose="020B0604020202020204" pitchFamily="34" charset="0"/>
              </a:rPr>
              <a:t> </a:t>
            </a:r>
            <a:r>
              <a:rPr lang="es-MX" sz="1300" dirty="0" smtClean="0">
                <a:latin typeface="Arial" panose="020B0604020202020204" pitchFamily="34" charset="0"/>
                <a:cs typeface="Arial" panose="020B0604020202020204" pitchFamily="34" charset="0"/>
              </a:rPr>
              <a:t>                          4.4 Tiempo de implementación y cronograma de actividades</a:t>
            </a:r>
          </a:p>
          <a:p>
            <a:pPr marL="0" indent="0">
              <a:buNone/>
            </a:pPr>
            <a:r>
              <a:rPr lang="es-MX" sz="1300" b="1" dirty="0" smtClean="0">
                <a:latin typeface="Arial" panose="020B0604020202020204" pitchFamily="34" charset="0"/>
                <a:cs typeface="Arial" panose="020B0604020202020204" pitchFamily="34" charset="0"/>
              </a:rPr>
              <a:t>        II.       ADMINISTRACION DEL PADA</a:t>
            </a:r>
          </a:p>
          <a:p>
            <a:pPr marL="0" indent="0">
              <a:buNone/>
            </a:pPr>
            <a:r>
              <a:rPr lang="es-MX" sz="1300" dirty="0">
                <a:latin typeface="Arial" panose="020B0604020202020204" pitchFamily="34" charset="0"/>
                <a:cs typeface="Arial" panose="020B0604020202020204" pitchFamily="34" charset="0"/>
              </a:rPr>
              <a:t> </a:t>
            </a:r>
            <a:r>
              <a:rPr lang="es-MX" sz="1300" dirty="0" smtClean="0">
                <a:latin typeface="Arial" panose="020B0604020202020204" pitchFamily="34" charset="0"/>
                <a:cs typeface="Arial" panose="020B0604020202020204" pitchFamily="34" charset="0"/>
              </a:rPr>
              <a:t>                           1. Planificar comunicaciones</a:t>
            </a:r>
          </a:p>
          <a:p>
            <a:pPr marL="0" indent="0">
              <a:buNone/>
            </a:pPr>
            <a:r>
              <a:rPr lang="es-MX" sz="1300" dirty="0">
                <a:latin typeface="Arial" panose="020B0604020202020204" pitchFamily="34" charset="0"/>
                <a:cs typeface="Arial" panose="020B0604020202020204" pitchFamily="34" charset="0"/>
              </a:rPr>
              <a:t> </a:t>
            </a:r>
            <a:r>
              <a:rPr lang="es-MX" sz="1300" dirty="0" smtClean="0">
                <a:latin typeface="Arial" panose="020B0604020202020204" pitchFamily="34" charset="0"/>
                <a:cs typeface="Arial" panose="020B0604020202020204" pitchFamily="34" charset="0"/>
              </a:rPr>
              <a:t>                           2. Reporte de avances</a:t>
            </a:r>
          </a:p>
          <a:p>
            <a:pPr marL="0" indent="0">
              <a:buNone/>
            </a:pPr>
            <a:r>
              <a:rPr lang="es-MX" sz="1300" dirty="0">
                <a:latin typeface="Arial" panose="020B0604020202020204" pitchFamily="34" charset="0"/>
                <a:cs typeface="Arial" panose="020B0604020202020204" pitchFamily="34" charset="0"/>
              </a:rPr>
              <a:t> </a:t>
            </a:r>
            <a:r>
              <a:rPr lang="es-MX" sz="1300" dirty="0" smtClean="0">
                <a:latin typeface="Arial" panose="020B0604020202020204" pitchFamily="34" charset="0"/>
                <a:cs typeface="Arial" panose="020B0604020202020204" pitchFamily="34" charset="0"/>
              </a:rPr>
              <a:t>                           3. Planificar la gestión de riesgos</a:t>
            </a:r>
          </a:p>
          <a:p>
            <a:pPr marL="0" indent="0">
              <a:buNone/>
            </a:pPr>
            <a:r>
              <a:rPr lang="es-MX" sz="1300" dirty="0">
                <a:latin typeface="Arial" panose="020B0604020202020204" pitchFamily="34" charset="0"/>
                <a:cs typeface="Arial" panose="020B0604020202020204" pitchFamily="34" charset="0"/>
              </a:rPr>
              <a:t> </a:t>
            </a:r>
            <a:r>
              <a:rPr lang="es-MX" sz="1300" dirty="0" smtClean="0">
                <a:latin typeface="Arial" panose="020B0604020202020204" pitchFamily="34" charset="0"/>
                <a:cs typeface="Arial" panose="020B0604020202020204" pitchFamily="34" charset="0"/>
              </a:rPr>
              <a:t>                                 3.1 Identificar riesgos</a:t>
            </a:r>
          </a:p>
          <a:p>
            <a:pPr marL="0" indent="0">
              <a:buNone/>
            </a:pPr>
            <a:r>
              <a:rPr lang="es-MX" sz="1300" dirty="0">
                <a:latin typeface="Arial" panose="020B0604020202020204" pitchFamily="34" charset="0"/>
                <a:cs typeface="Arial" panose="020B0604020202020204" pitchFamily="34" charset="0"/>
              </a:rPr>
              <a:t> </a:t>
            </a:r>
            <a:r>
              <a:rPr lang="es-MX" sz="1300" dirty="0" smtClean="0">
                <a:latin typeface="Arial" panose="020B0604020202020204" pitchFamily="34" charset="0"/>
                <a:cs typeface="Arial" panose="020B0604020202020204" pitchFamily="34" charset="0"/>
              </a:rPr>
              <a:t>                                 3.2 Análisis de riesgos</a:t>
            </a:r>
          </a:p>
          <a:p>
            <a:pPr marL="0" indent="0">
              <a:buNone/>
            </a:pPr>
            <a:r>
              <a:rPr lang="es-MX" sz="1300" dirty="0">
                <a:latin typeface="Arial" panose="020B0604020202020204" pitchFamily="34" charset="0"/>
                <a:cs typeface="Arial" panose="020B0604020202020204" pitchFamily="34" charset="0"/>
              </a:rPr>
              <a:t> </a:t>
            </a:r>
            <a:r>
              <a:rPr lang="es-MX" sz="1300" dirty="0" smtClean="0">
                <a:latin typeface="Arial" panose="020B0604020202020204" pitchFamily="34" charset="0"/>
                <a:cs typeface="Arial" panose="020B0604020202020204" pitchFamily="34" charset="0"/>
              </a:rPr>
              <a:t>                                 3.3. Control de riesgos</a:t>
            </a:r>
          </a:p>
          <a:p>
            <a:pPr marL="0" indent="0">
              <a:buNone/>
            </a:pPr>
            <a:r>
              <a:rPr lang="es-MX" sz="1300" dirty="0">
                <a:latin typeface="Arial" panose="020B0604020202020204" pitchFamily="34" charset="0"/>
                <a:cs typeface="Arial" panose="020B0604020202020204" pitchFamily="34" charset="0"/>
              </a:rPr>
              <a:t> </a:t>
            </a:r>
            <a:r>
              <a:rPr lang="es-MX" sz="1300" dirty="0" smtClean="0">
                <a:latin typeface="Arial" panose="020B0604020202020204" pitchFamily="34" charset="0"/>
                <a:cs typeface="Arial" panose="020B0604020202020204" pitchFamily="34" charset="0"/>
              </a:rPr>
              <a:t>        </a:t>
            </a:r>
            <a:r>
              <a:rPr lang="es-MX" sz="1300" b="1" dirty="0" smtClean="0">
                <a:latin typeface="Arial" panose="020B0604020202020204" pitchFamily="34" charset="0"/>
                <a:cs typeface="Arial" panose="020B0604020202020204" pitchFamily="34" charset="0"/>
              </a:rPr>
              <a:t>III.       MARCO NORMATIVO</a:t>
            </a:r>
          </a:p>
          <a:p>
            <a:pPr marL="0" indent="0">
              <a:buNone/>
            </a:pPr>
            <a:r>
              <a:rPr lang="es-MX" sz="1400" dirty="0"/>
              <a:t> </a:t>
            </a:r>
            <a:r>
              <a:rPr lang="es-MX" sz="1400" dirty="0" smtClean="0"/>
              <a:t>                        </a:t>
            </a:r>
            <a:endParaRPr lang="es-MX" sz="1400" dirty="0"/>
          </a:p>
        </p:txBody>
      </p:sp>
      <p:sp>
        <p:nvSpPr>
          <p:cNvPr id="5" name="CuadroTexto 4"/>
          <p:cNvSpPr txBox="1"/>
          <p:nvPr/>
        </p:nvSpPr>
        <p:spPr>
          <a:xfrm>
            <a:off x="6787167" y="244699"/>
            <a:ext cx="4566634" cy="923330"/>
          </a:xfrm>
          <a:prstGeom prst="rect">
            <a:avLst/>
          </a:prstGeom>
          <a:noFill/>
        </p:spPr>
        <p:txBody>
          <a:bodyPr wrap="square" rtlCol="0">
            <a:spAutoFit/>
          </a:bodyPr>
          <a:lstStyle/>
          <a:p>
            <a:r>
              <a:rPr lang="es-MX" sz="1200" dirty="0" smtClean="0">
                <a:latin typeface="Arial" panose="020B0604020202020204" pitchFamily="34" charset="0"/>
                <a:cs typeface="Arial" panose="020B0604020202020204" pitchFamily="34" charset="0"/>
              </a:rPr>
              <a:t>DIRECCION DE TRANSPARENCIA</a:t>
            </a:r>
          </a:p>
          <a:p>
            <a:r>
              <a:rPr lang="es-MX" sz="1200" dirty="0" smtClean="0">
                <a:latin typeface="Arial" panose="020B0604020202020204" pitchFamily="34" charset="0"/>
                <a:cs typeface="Arial" panose="020B0604020202020204" pitchFamily="34" charset="0"/>
              </a:rPr>
              <a:t>AREA COORDINADORA DE ARCHIVOS</a:t>
            </a:r>
          </a:p>
          <a:p>
            <a:r>
              <a:rPr lang="es-MX" sz="1200" b="1" dirty="0" smtClean="0">
                <a:latin typeface="Arial" panose="020B0604020202020204" pitchFamily="34" charset="0"/>
                <a:cs typeface="Arial" panose="020B0604020202020204" pitchFamily="34" charset="0"/>
              </a:rPr>
              <a:t>PROGRAMA ANUAL DE DESARROLLO ARCHIVISTICO </a:t>
            </a:r>
            <a:r>
              <a:rPr lang="es-MX" sz="1200" b="1" dirty="0" smtClean="0">
                <a:latin typeface="Arial" panose="020B0604020202020204" pitchFamily="34" charset="0"/>
                <a:cs typeface="Arial" panose="020B0604020202020204" pitchFamily="34" charset="0"/>
              </a:rPr>
              <a:t>2025</a:t>
            </a:r>
            <a:endParaRPr lang="es-MX" sz="1200" b="1" dirty="0" smtClean="0">
              <a:latin typeface="Arial" panose="020B0604020202020204" pitchFamily="34" charset="0"/>
              <a:cs typeface="Arial" panose="020B0604020202020204" pitchFamily="34" charset="0"/>
            </a:endParaRPr>
          </a:p>
          <a:p>
            <a:endParaRPr lang="es-MX" dirty="0"/>
          </a:p>
        </p:txBody>
      </p:sp>
      <p:pic>
        <p:nvPicPr>
          <p:cNvPr id="7" name="Imagen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2157" y="5528682"/>
            <a:ext cx="3051643" cy="975149"/>
          </a:xfrm>
          <a:prstGeom prst="rect">
            <a:avLst/>
          </a:prstGeom>
        </p:spPr>
      </p:pic>
      <p:sp>
        <p:nvSpPr>
          <p:cNvPr id="10" name="Marcador de número de diapositiva 9"/>
          <p:cNvSpPr>
            <a:spLocks noGrp="1"/>
          </p:cNvSpPr>
          <p:nvPr>
            <p:ph type="sldNum" sz="quarter" idx="12"/>
          </p:nvPr>
        </p:nvSpPr>
        <p:spPr/>
        <p:txBody>
          <a:bodyPr/>
          <a:lstStyle/>
          <a:p>
            <a:fld id="{0EECA9D2-778A-4AE6-9A82-477E0DCDD62B}" type="slidenum">
              <a:rPr lang="es-MX" smtClean="0"/>
              <a:t>2</a:t>
            </a:fld>
            <a:endParaRPr lang="es-MX"/>
          </a:p>
        </p:txBody>
      </p:sp>
      <p:sp>
        <p:nvSpPr>
          <p:cNvPr id="11" name="Marcador de fecha 10"/>
          <p:cNvSpPr>
            <a:spLocks noGrp="1"/>
          </p:cNvSpPr>
          <p:nvPr>
            <p:ph type="dt" sz="half" idx="10"/>
          </p:nvPr>
        </p:nvSpPr>
        <p:spPr/>
        <p:txBody>
          <a:bodyPr/>
          <a:lstStyle/>
          <a:p>
            <a:fld id="{E3E8EA29-11DF-4A9A-B341-FCC85F0F628D}" type="datetime1">
              <a:rPr lang="es-MX" smtClean="0"/>
              <a:t>05/02/2025</a:t>
            </a:fld>
            <a:endParaRPr lang="es-MX"/>
          </a:p>
        </p:txBody>
      </p:sp>
    </p:spTree>
    <p:extLst>
      <p:ext uri="{BB962C8B-B14F-4D97-AF65-F5344CB8AC3E}">
        <p14:creationId xmlns:p14="http://schemas.microsoft.com/office/powerpoint/2010/main" val="12530693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6"/>
            <a:ext cx="4223197" cy="562154"/>
          </a:xfrm>
        </p:spPr>
        <p:txBody>
          <a:bodyPr>
            <a:normAutofit/>
          </a:bodyPr>
          <a:lstStyle/>
          <a:p>
            <a:r>
              <a:rPr lang="es-MX" sz="1800" b="1" dirty="0" smtClean="0">
                <a:latin typeface="Arial" panose="020B0604020202020204" pitchFamily="34" charset="0"/>
                <a:cs typeface="Arial" panose="020B0604020202020204" pitchFamily="34" charset="0"/>
              </a:rPr>
              <a:t>I.           ELEMENTOS DEL PADA</a:t>
            </a:r>
            <a:endParaRPr lang="es-MX" sz="1800" b="1"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838200" y="927280"/>
            <a:ext cx="10515600" cy="5249683"/>
          </a:xfrm>
        </p:spPr>
        <p:txBody>
          <a:bodyPr>
            <a:normAutofit/>
          </a:bodyPr>
          <a:lstStyle/>
          <a:p>
            <a:pPr marL="514350" indent="-514350">
              <a:buAutoNum type="arabicPeriod"/>
            </a:pPr>
            <a:r>
              <a:rPr lang="es-MX" sz="1200" b="1" dirty="0" smtClean="0">
                <a:latin typeface="Arial" panose="020B0604020202020204" pitchFamily="34" charset="0"/>
                <a:cs typeface="Arial" panose="020B0604020202020204" pitchFamily="34" charset="0"/>
              </a:rPr>
              <a:t>Marco de referencia</a:t>
            </a:r>
          </a:p>
          <a:p>
            <a:pPr marL="514350" indent="-514350">
              <a:buAutoNum type="arabicPeriod"/>
            </a:pPr>
            <a:endParaRPr lang="es-MX" sz="1200" dirty="0">
              <a:latin typeface="Arial" panose="020B0604020202020204" pitchFamily="34" charset="0"/>
              <a:cs typeface="Arial" panose="020B0604020202020204" pitchFamily="34" charset="0"/>
            </a:endParaRPr>
          </a:p>
          <a:p>
            <a:pPr marL="0" indent="0">
              <a:buNone/>
            </a:pPr>
            <a:r>
              <a:rPr lang="es-MX" sz="1200" dirty="0" smtClean="0">
                <a:latin typeface="Arial" panose="020B0604020202020204" pitchFamily="34" charset="0"/>
                <a:cs typeface="Arial" panose="020B0604020202020204" pitchFamily="34" charset="0"/>
              </a:rPr>
              <a:t>        </a:t>
            </a:r>
            <a:r>
              <a:rPr lang="es-MX" sz="1200" b="1" dirty="0" smtClean="0">
                <a:latin typeface="Arial" panose="020B0604020202020204" pitchFamily="34" charset="0"/>
                <a:cs typeface="Arial" panose="020B0604020202020204" pitchFamily="34" charset="0"/>
              </a:rPr>
              <a:t>Objetivo del Municipio de Santiago</a:t>
            </a:r>
          </a:p>
          <a:p>
            <a:pPr marL="0" indent="0">
              <a:buNone/>
            </a:pPr>
            <a:endParaRPr lang="es-MX" sz="1200" dirty="0">
              <a:latin typeface="Arial" panose="020B0604020202020204" pitchFamily="34" charset="0"/>
              <a:cs typeface="Arial" panose="020B0604020202020204" pitchFamily="34" charset="0"/>
            </a:endParaRPr>
          </a:p>
          <a:p>
            <a:pPr marL="0" indent="0">
              <a:buNone/>
            </a:pPr>
            <a:r>
              <a:rPr lang="es-MX" sz="1200" dirty="0" smtClean="0">
                <a:latin typeface="Arial" panose="020B0604020202020204" pitchFamily="34" charset="0"/>
                <a:cs typeface="Arial" panose="020B0604020202020204" pitchFamily="34" charset="0"/>
              </a:rPr>
              <a:t>        </a:t>
            </a:r>
            <a:r>
              <a:rPr lang="es-MX" sz="1200" b="1" dirty="0" smtClean="0">
                <a:latin typeface="Arial" panose="020B0604020202020204" pitchFamily="34" charset="0"/>
                <a:cs typeface="Arial" panose="020B0604020202020204" pitchFamily="34" charset="0"/>
              </a:rPr>
              <a:t>Antecedentes y problemáticas del Municipio de Santiago en materia de archivos</a:t>
            </a:r>
          </a:p>
          <a:p>
            <a:pPr marL="0" indent="0">
              <a:buNone/>
            </a:pPr>
            <a:r>
              <a:rPr lang="es-MX" sz="1200" dirty="0">
                <a:latin typeface="Arial" panose="020B0604020202020204" pitchFamily="34" charset="0"/>
                <a:cs typeface="Arial" panose="020B0604020202020204" pitchFamily="34" charset="0"/>
              </a:rPr>
              <a:t> </a:t>
            </a:r>
            <a:r>
              <a:rPr lang="es-MX" sz="1200" dirty="0" smtClean="0">
                <a:latin typeface="Arial" panose="020B0604020202020204" pitchFamily="34" charset="0"/>
                <a:cs typeface="Arial" panose="020B0604020202020204" pitchFamily="34" charset="0"/>
              </a:rPr>
              <a:t>El Sistema Institucional de Archivos, de conformidad con la normatividad vigente, es el conjunto de estructuras, funciones, registros, procesos, procedimientos y criterios que desarrolla cada sujeto obligado, a través de la ejecución de la Gestión Documental; así mismo, opera a través de las unidades e instancias siguientes:</a:t>
            </a:r>
          </a:p>
          <a:p>
            <a:pPr marL="0" indent="0">
              <a:buNone/>
            </a:pPr>
            <a:r>
              <a:rPr lang="es-MX" sz="1200" b="1" dirty="0">
                <a:latin typeface="Arial" panose="020B0604020202020204" pitchFamily="34" charset="0"/>
                <a:cs typeface="Arial" panose="020B0604020202020204" pitchFamily="34" charset="0"/>
              </a:rPr>
              <a:t> </a:t>
            </a:r>
            <a:r>
              <a:rPr lang="es-MX" sz="1200" b="1" dirty="0" smtClean="0">
                <a:latin typeface="Arial" panose="020B0604020202020204" pitchFamily="34" charset="0"/>
                <a:cs typeface="Arial" panose="020B0604020202020204" pitchFamily="34" charset="0"/>
              </a:rPr>
              <a:t>       I.         Normativas</a:t>
            </a:r>
          </a:p>
          <a:p>
            <a:pPr marL="0" indent="0">
              <a:buNone/>
            </a:pPr>
            <a:r>
              <a:rPr lang="es-MX" sz="1200" dirty="0">
                <a:latin typeface="Arial" panose="020B0604020202020204" pitchFamily="34" charset="0"/>
                <a:cs typeface="Arial" panose="020B0604020202020204" pitchFamily="34" charset="0"/>
              </a:rPr>
              <a:t> </a:t>
            </a:r>
            <a:r>
              <a:rPr lang="es-MX" sz="1200" dirty="0" smtClean="0">
                <a:latin typeface="Arial" panose="020B0604020202020204" pitchFamily="34" charset="0"/>
                <a:cs typeface="Arial" panose="020B0604020202020204" pitchFamily="34" charset="0"/>
              </a:rPr>
              <a:t> a) Área Coordinadora de Archivos del Municipio de Santiago, y</a:t>
            </a:r>
          </a:p>
          <a:p>
            <a:pPr marL="0" indent="0">
              <a:buNone/>
            </a:pPr>
            <a:r>
              <a:rPr lang="es-MX" sz="1200" dirty="0">
                <a:latin typeface="Arial" panose="020B0604020202020204" pitchFamily="34" charset="0"/>
                <a:cs typeface="Arial" panose="020B0604020202020204" pitchFamily="34" charset="0"/>
              </a:rPr>
              <a:t> </a:t>
            </a:r>
            <a:r>
              <a:rPr lang="es-MX" sz="1200" dirty="0" smtClean="0">
                <a:latin typeface="Arial" panose="020B0604020202020204" pitchFamily="34" charset="0"/>
                <a:cs typeface="Arial" panose="020B0604020202020204" pitchFamily="34" charset="0"/>
              </a:rPr>
              <a:t> b) Comité de Transparencia del Municipio de Santiago</a:t>
            </a:r>
          </a:p>
          <a:p>
            <a:pPr marL="0" indent="0">
              <a:buNone/>
            </a:pPr>
            <a:r>
              <a:rPr lang="es-MX" sz="1200" dirty="0">
                <a:latin typeface="Arial" panose="020B0604020202020204" pitchFamily="34" charset="0"/>
                <a:cs typeface="Arial" panose="020B0604020202020204" pitchFamily="34" charset="0"/>
              </a:rPr>
              <a:t> </a:t>
            </a:r>
            <a:endParaRPr lang="es-MX" sz="1200" dirty="0" smtClean="0">
              <a:latin typeface="Arial" panose="020B0604020202020204" pitchFamily="34" charset="0"/>
              <a:cs typeface="Arial" panose="020B0604020202020204" pitchFamily="34" charset="0"/>
            </a:endParaRPr>
          </a:p>
          <a:p>
            <a:pPr marL="0" indent="0">
              <a:buNone/>
            </a:pPr>
            <a:r>
              <a:rPr lang="es-MX" sz="1200" b="1" dirty="0">
                <a:latin typeface="Arial" panose="020B0604020202020204" pitchFamily="34" charset="0"/>
                <a:cs typeface="Arial" panose="020B0604020202020204" pitchFamily="34" charset="0"/>
              </a:rPr>
              <a:t> </a:t>
            </a:r>
            <a:r>
              <a:rPr lang="es-MX" sz="1200" b="1" dirty="0" smtClean="0">
                <a:latin typeface="Arial" panose="020B0604020202020204" pitchFamily="34" charset="0"/>
                <a:cs typeface="Arial" panose="020B0604020202020204" pitchFamily="34" charset="0"/>
              </a:rPr>
              <a:t>       II.         Operativas</a:t>
            </a:r>
          </a:p>
          <a:p>
            <a:pPr marL="0" indent="0">
              <a:buNone/>
            </a:pPr>
            <a:r>
              <a:rPr lang="es-MX" sz="1200" dirty="0">
                <a:latin typeface="Arial" panose="020B0604020202020204" pitchFamily="34" charset="0"/>
                <a:cs typeface="Arial" panose="020B0604020202020204" pitchFamily="34" charset="0"/>
              </a:rPr>
              <a:t> </a:t>
            </a:r>
            <a:r>
              <a:rPr lang="es-MX" sz="1200" dirty="0" smtClean="0">
                <a:latin typeface="Arial" panose="020B0604020202020204" pitchFamily="34" charset="0"/>
                <a:cs typeface="Arial" panose="020B0604020202020204" pitchFamily="34" charset="0"/>
              </a:rPr>
              <a:t>  a) Oficialía de partes;</a:t>
            </a:r>
          </a:p>
          <a:p>
            <a:pPr marL="0" indent="0">
              <a:buNone/>
            </a:pPr>
            <a:r>
              <a:rPr lang="es-MX" sz="1200" dirty="0">
                <a:latin typeface="Arial" panose="020B0604020202020204" pitchFamily="34" charset="0"/>
                <a:cs typeface="Arial" panose="020B0604020202020204" pitchFamily="34" charset="0"/>
              </a:rPr>
              <a:t> </a:t>
            </a:r>
            <a:r>
              <a:rPr lang="es-MX" sz="1200" dirty="0" smtClean="0">
                <a:latin typeface="Arial" panose="020B0604020202020204" pitchFamily="34" charset="0"/>
                <a:cs typeface="Arial" panose="020B0604020202020204" pitchFamily="34" charset="0"/>
              </a:rPr>
              <a:t>  b) Responsables de Archivos de Tramite, y</a:t>
            </a:r>
          </a:p>
          <a:p>
            <a:pPr marL="0" indent="0">
              <a:buNone/>
            </a:pPr>
            <a:r>
              <a:rPr lang="es-MX" sz="1200" dirty="0">
                <a:latin typeface="Arial" panose="020B0604020202020204" pitchFamily="34" charset="0"/>
                <a:cs typeface="Arial" panose="020B0604020202020204" pitchFamily="34" charset="0"/>
              </a:rPr>
              <a:t> </a:t>
            </a:r>
            <a:r>
              <a:rPr lang="es-MX" sz="1200" dirty="0" smtClean="0">
                <a:latin typeface="Arial" panose="020B0604020202020204" pitchFamily="34" charset="0"/>
                <a:cs typeface="Arial" panose="020B0604020202020204" pitchFamily="34" charset="0"/>
              </a:rPr>
              <a:t>  c) Responsable del Archivo de Concentración.</a:t>
            </a:r>
            <a:endParaRPr lang="es-MX" sz="1200" dirty="0">
              <a:latin typeface="Arial" panose="020B0604020202020204" pitchFamily="34" charset="0"/>
              <a:cs typeface="Arial" panose="020B0604020202020204" pitchFamily="34" charset="0"/>
            </a:endParaRPr>
          </a:p>
        </p:txBody>
      </p:sp>
      <p:pic>
        <p:nvPicPr>
          <p:cNvPr id="4" name="Imagen 3"/>
          <p:cNvPicPr>
            <a:picLocks noChangeAspect="1"/>
          </p:cNvPicPr>
          <p:nvPr/>
        </p:nvPicPr>
        <p:blipFill>
          <a:blip r:embed="rId3"/>
          <a:stretch>
            <a:fillRect/>
          </a:stretch>
        </p:blipFill>
        <p:spPr>
          <a:xfrm>
            <a:off x="8299439" y="5201518"/>
            <a:ext cx="3054361" cy="975445"/>
          </a:xfrm>
          <a:prstGeom prst="rect">
            <a:avLst/>
          </a:prstGeom>
        </p:spPr>
      </p:pic>
      <p:sp>
        <p:nvSpPr>
          <p:cNvPr id="7" name="CuadroTexto 6"/>
          <p:cNvSpPr txBox="1"/>
          <p:nvPr/>
        </p:nvSpPr>
        <p:spPr>
          <a:xfrm>
            <a:off x="6860147" y="424727"/>
            <a:ext cx="5331853" cy="646331"/>
          </a:xfrm>
          <a:prstGeom prst="rect">
            <a:avLst/>
          </a:prstGeom>
          <a:noFill/>
        </p:spPr>
        <p:txBody>
          <a:bodyPr wrap="square" rtlCol="0">
            <a:spAutoFit/>
          </a:bodyPr>
          <a:lstStyle/>
          <a:p>
            <a:r>
              <a:rPr lang="es-MX" sz="1200" dirty="0" smtClean="0">
                <a:latin typeface="Arial" panose="020B0604020202020204" pitchFamily="34" charset="0"/>
                <a:cs typeface="Arial" panose="020B0604020202020204" pitchFamily="34" charset="0"/>
              </a:rPr>
              <a:t>DIRECCION DE TRANSPARENCIA</a:t>
            </a:r>
            <a:br>
              <a:rPr lang="es-MX" sz="1200" dirty="0" smtClean="0">
                <a:latin typeface="Arial" panose="020B0604020202020204" pitchFamily="34" charset="0"/>
                <a:cs typeface="Arial" panose="020B0604020202020204" pitchFamily="34" charset="0"/>
              </a:rPr>
            </a:br>
            <a:r>
              <a:rPr lang="es-MX" sz="1200" dirty="0" smtClean="0">
                <a:latin typeface="Arial" panose="020B0604020202020204" pitchFamily="34" charset="0"/>
                <a:cs typeface="Arial" panose="020B0604020202020204" pitchFamily="34" charset="0"/>
              </a:rPr>
              <a:t>AREA COORDINADORA DE ARCHIVOS</a:t>
            </a:r>
            <a:br>
              <a:rPr lang="es-MX" sz="1200" dirty="0" smtClean="0">
                <a:latin typeface="Arial" panose="020B0604020202020204" pitchFamily="34" charset="0"/>
                <a:cs typeface="Arial" panose="020B0604020202020204" pitchFamily="34" charset="0"/>
              </a:rPr>
            </a:br>
            <a:r>
              <a:rPr lang="es-MX" sz="1200" b="1" dirty="0" smtClean="0">
                <a:latin typeface="Arial" panose="020B0604020202020204" pitchFamily="34" charset="0"/>
                <a:cs typeface="Arial" panose="020B0604020202020204" pitchFamily="34" charset="0"/>
              </a:rPr>
              <a:t>PROGRAMA ANUAL DE DESARROLLO ARCHIVISTICO </a:t>
            </a:r>
            <a:r>
              <a:rPr lang="es-MX" sz="1200" b="1" dirty="0" smtClean="0">
                <a:latin typeface="Arial" panose="020B0604020202020204" pitchFamily="34" charset="0"/>
                <a:cs typeface="Arial" panose="020B0604020202020204" pitchFamily="34" charset="0"/>
              </a:rPr>
              <a:t>2025</a:t>
            </a:r>
            <a:endParaRPr lang="es-MX" sz="1200" dirty="0">
              <a:latin typeface="Arial" panose="020B0604020202020204" pitchFamily="34" charset="0"/>
              <a:cs typeface="Arial" panose="020B0604020202020204" pitchFamily="34" charset="0"/>
            </a:endParaRPr>
          </a:p>
        </p:txBody>
      </p:sp>
      <p:sp>
        <p:nvSpPr>
          <p:cNvPr id="10" name="Marcador de número de diapositiva 9"/>
          <p:cNvSpPr>
            <a:spLocks noGrp="1"/>
          </p:cNvSpPr>
          <p:nvPr>
            <p:ph type="sldNum" sz="quarter" idx="12"/>
          </p:nvPr>
        </p:nvSpPr>
        <p:spPr/>
        <p:txBody>
          <a:bodyPr/>
          <a:lstStyle/>
          <a:p>
            <a:fld id="{0EECA9D2-778A-4AE6-9A82-477E0DCDD62B}" type="slidenum">
              <a:rPr lang="es-MX" smtClean="0"/>
              <a:t>3</a:t>
            </a:fld>
            <a:endParaRPr lang="es-MX"/>
          </a:p>
        </p:txBody>
      </p:sp>
      <p:sp>
        <p:nvSpPr>
          <p:cNvPr id="11" name="Marcador de fecha 10"/>
          <p:cNvSpPr>
            <a:spLocks noGrp="1"/>
          </p:cNvSpPr>
          <p:nvPr>
            <p:ph type="dt" sz="half" idx="10"/>
          </p:nvPr>
        </p:nvSpPr>
        <p:spPr/>
        <p:txBody>
          <a:bodyPr/>
          <a:lstStyle/>
          <a:p>
            <a:fld id="{067F2B6C-CF4C-4D82-BF7D-3F8D8F2F946B}" type="datetime1">
              <a:rPr lang="es-MX" smtClean="0"/>
              <a:t>05/02/2025</a:t>
            </a:fld>
            <a:endParaRPr lang="es-MX"/>
          </a:p>
        </p:txBody>
      </p:sp>
    </p:spTree>
    <p:extLst>
      <p:ext uri="{BB962C8B-B14F-4D97-AF65-F5344CB8AC3E}">
        <p14:creationId xmlns:p14="http://schemas.microsoft.com/office/powerpoint/2010/main" val="40769248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632620" y="0"/>
            <a:ext cx="4868214" cy="1004551"/>
          </a:xfrm>
        </p:spPr>
        <p:txBody>
          <a:bodyPr>
            <a:normAutofit/>
          </a:bodyPr>
          <a:lstStyle/>
          <a:p>
            <a:r>
              <a:rPr lang="es-MX" sz="1200" dirty="0">
                <a:latin typeface="Arial" panose="020B0604020202020204" pitchFamily="34" charset="0"/>
                <a:cs typeface="Arial" panose="020B0604020202020204" pitchFamily="34" charset="0"/>
              </a:rPr>
              <a:t>DIRECCION DE TRANSPARENCIA</a:t>
            </a:r>
            <a:br>
              <a:rPr lang="es-MX" sz="1200" dirty="0">
                <a:latin typeface="Arial" panose="020B0604020202020204" pitchFamily="34" charset="0"/>
                <a:cs typeface="Arial" panose="020B0604020202020204" pitchFamily="34" charset="0"/>
              </a:rPr>
            </a:br>
            <a:r>
              <a:rPr lang="es-MX" sz="1200" dirty="0">
                <a:latin typeface="Arial" panose="020B0604020202020204" pitchFamily="34" charset="0"/>
                <a:cs typeface="Arial" panose="020B0604020202020204" pitchFamily="34" charset="0"/>
              </a:rPr>
              <a:t>AREA COORDINADORA DE ARCHIVOS</a:t>
            </a:r>
            <a:br>
              <a:rPr lang="es-MX" sz="1200" dirty="0">
                <a:latin typeface="Arial" panose="020B0604020202020204" pitchFamily="34" charset="0"/>
                <a:cs typeface="Arial" panose="020B0604020202020204" pitchFamily="34" charset="0"/>
              </a:rPr>
            </a:br>
            <a:r>
              <a:rPr lang="es-MX" sz="1200" b="1" dirty="0">
                <a:latin typeface="Arial" panose="020B0604020202020204" pitchFamily="34" charset="0"/>
                <a:cs typeface="Arial" panose="020B0604020202020204" pitchFamily="34" charset="0"/>
              </a:rPr>
              <a:t>PROGRAMA ANUAL DE DESARROLLO ARCHIVISTICO </a:t>
            </a:r>
            <a:r>
              <a:rPr lang="es-MX" sz="1200" b="1" dirty="0" smtClean="0">
                <a:latin typeface="Arial" panose="020B0604020202020204" pitchFamily="34" charset="0"/>
                <a:cs typeface="Arial" panose="020B0604020202020204" pitchFamily="34" charset="0"/>
              </a:rPr>
              <a:t>2025</a:t>
            </a:r>
            <a:r>
              <a:rPr lang="es-MX" sz="1400" dirty="0"/>
              <a:t/>
            </a:r>
            <a:br>
              <a:rPr lang="es-MX" sz="1400" dirty="0"/>
            </a:br>
            <a:endParaRPr lang="es-MX" sz="1400" dirty="0"/>
          </a:p>
        </p:txBody>
      </p:sp>
      <p:sp>
        <p:nvSpPr>
          <p:cNvPr id="3" name="Marcador de contenido 2"/>
          <p:cNvSpPr>
            <a:spLocks noGrp="1"/>
          </p:cNvSpPr>
          <p:nvPr>
            <p:ph idx="1"/>
          </p:nvPr>
        </p:nvSpPr>
        <p:spPr>
          <a:xfrm>
            <a:off x="838200" y="605308"/>
            <a:ext cx="10515600" cy="5751042"/>
          </a:xfrm>
        </p:spPr>
        <p:txBody>
          <a:bodyPr>
            <a:normAutofit fontScale="92500" lnSpcReduction="20000"/>
          </a:bodyPr>
          <a:lstStyle/>
          <a:p>
            <a:pPr marL="0" indent="0">
              <a:buNone/>
            </a:pPr>
            <a:r>
              <a:rPr lang="es-MX" dirty="0"/>
              <a:t> </a:t>
            </a:r>
            <a:r>
              <a:rPr lang="es-MX" dirty="0" smtClean="0"/>
              <a:t>      </a:t>
            </a:r>
            <a:r>
              <a:rPr lang="es-MX" sz="1300" b="1" dirty="0" smtClean="0">
                <a:latin typeface="Arial" panose="020B0604020202020204" pitchFamily="34" charset="0"/>
                <a:cs typeface="Arial" panose="020B0604020202020204" pitchFamily="34" charset="0"/>
              </a:rPr>
              <a:t>2.    Justificación</a:t>
            </a:r>
          </a:p>
          <a:p>
            <a:pPr marL="0" indent="0">
              <a:buNone/>
            </a:pPr>
            <a:r>
              <a:rPr lang="es-MX" sz="1100" dirty="0" smtClean="0">
                <a:latin typeface="Arial" panose="020B0604020202020204" pitchFamily="34" charset="0"/>
                <a:cs typeface="Arial" panose="020B0604020202020204" pitchFamily="34" charset="0"/>
              </a:rPr>
              <a:t> </a:t>
            </a:r>
            <a:r>
              <a:rPr lang="es-MX" sz="1300" dirty="0" smtClean="0">
                <a:latin typeface="Arial" panose="020B0604020202020204" pitchFamily="34" charset="0"/>
                <a:cs typeface="Arial" panose="020B0604020202020204" pitchFamily="34" charset="0"/>
              </a:rPr>
              <a:t>El Municipio de Santiago, N.L. tiene proyectado consolidar , por lo tanto, el Sistema Institucional de Archivos así como el PADA 2024, estableciendo los procesos, métodos y practicas archivísticas que permitan el tratamiento de los documentos generados y/o recibidos en el ejercicio de sus funciones y atribuciones durante el </a:t>
            </a:r>
            <a:r>
              <a:rPr lang="es-MX" sz="1300" dirty="0" smtClean="0">
                <a:latin typeface="Arial" panose="020B0604020202020204" pitchFamily="34" charset="0"/>
                <a:cs typeface="Arial" panose="020B0604020202020204" pitchFamily="34" charset="0"/>
              </a:rPr>
              <a:t>2025.</a:t>
            </a:r>
            <a:endParaRPr lang="es-MX" sz="1300" dirty="0" smtClean="0">
              <a:latin typeface="Arial" panose="020B0604020202020204" pitchFamily="34" charset="0"/>
              <a:cs typeface="Arial" panose="020B0604020202020204" pitchFamily="34" charset="0"/>
            </a:endParaRPr>
          </a:p>
          <a:p>
            <a:pPr marL="0" indent="0">
              <a:buNone/>
            </a:pPr>
            <a:r>
              <a:rPr lang="es-MX" sz="1300" dirty="0" smtClean="0">
                <a:latin typeface="Arial" panose="020B0604020202020204" pitchFamily="34" charset="0"/>
                <a:cs typeface="Arial" panose="020B0604020202020204" pitchFamily="34" charset="0"/>
              </a:rPr>
              <a:t>Y como resultado contaríamos con archivos organizados, actualizados y los procesos archivísticos automatizados, el Municipio estaría en posibilidad de tomar decisiones oportunas, coadyuvando a la rendición de cuentas y a la transparencia del quehacer institucional cumpliendo con el marco normativo vigente.</a:t>
            </a:r>
          </a:p>
          <a:p>
            <a:pPr marL="0" indent="0">
              <a:buNone/>
            </a:pPr>
            <a:r>
              <a:rPr lang="es-MX" sz="1300" dirty="0" smtClean="0">
                <a:latin typeface="Arial" panose="020B0604020202020204" pitchFamily="34" charset="0"/>
                <a:cs typeface="Arial" panose="020B0604020202020204" pitchFamily="34" charset="0"/>
              </a:rPr>
              <a:t>El marco normativo en materia de la administración de documentos de archivo esta involucrado con el derecho de acceso a la información publica y la protección de datos personales. Teniendo como base los principios establecidos en la Ley General de Archivos, que hablan sobre la conservación, procedencia, integridad, disponibilidad y accesibilidad de la información que ejerce el Municipio de Santiago, N.L.</a:t>
            </a:r>
          </a:p>
          <a:p>
            <a:pPr marL="0" indent="0">
              <a:buNone/>
            </a:pPr>
            <a:r>
              <a:rPr lang="es-MX" sz="1300" dirty="0" smtClean="0">
                <a:latin typeface="Arial" panose="020B0604020202020204" pitchFamily="34" charset="0"/>
                <a:cs typeface="Arial" panose="020B0604020202020204" pitchFamily="34" charset="0"/>
              </a:rPr>
              <a:t>Para la mejora de la gestión documental , es fundamental establecer un Sistema Institucional de Archivos en el Municipio, de acuerdo a lo que establece el articulo 20 de la Ley General de Archivos, de tal forma que es necesario implementar estrategias para la implementación y homologación de procesos archivísticos que se realizan en las tres fases del ciclo vital del documento, es decir la gestión en el archivo de tramite, archivo de concentración y archivo histórico.</a:t>
            </a:r>
            <a:endParaRPr lang="es-MX" sz="1100" dirty="0">
              <a:latin typeface="Arial" panose="020B0604020202020204" pitchFamily="34" charset="0"/>
              <a:cs typeface="Arial" panose="020B0604020202020204" pitchFamily="34" charset="0"/>
            </a:endParaRPr>
          </a:p>
          <a:p>
            <a:pPr marL="0" indent="0">
              <a:buNone/>
            </a:pPr>
            <a:r>
              <a:rPr lang="es-MX" sz="1300" dirty="0" smtClean="0">
                <a:latin typeface="Arial" panose="020B0604020202020204" pitchFamily="34" charset="0"/>
                <a:cs typeface="Arial" panose="020B0604020202020204" pitchFamily="34" charset="0"/>
              </a:rPr>
              <a:t>                </a:t>
            </a:r>
            <a:r>
              <a:rPr lang="es-MX" sz="1300" b="1" dirty="0" smtClean="0">
                <a:latin typeface="Arial" panose="020B0604020202020204" pitchFamily="34" charset="0"/>
                <a:cs typeface="Arial" panose="020B0604020202020204" pitchFamily="34" charset="0"/>
              </a:rPr>
              <a:t>3.    Objetivos</a:t>
            </a:r>
          </a:p>
          <a:p>
            <a:pPr marL="0" indent="0">
              <a:buNone/>
            </a:pPr>
            <a:r>
              <a:rPr lang="es-MX" sz="1300" b="1" dirty="0" smtClean="0">
                <a:latin typeface="Arial" panose="020B0604020202020204" pitchFamily="34" charset="0"/>
                <a:cs typeface="Arial" panose="020B0604020202020204" pitchFamily="34" charset="0"/>
              </a:rPr>
              <a:t>General</a:t>
            </a:r>
          </a:p>
          <a:p>
            <a:pPr marL="0" indent="0">
              <a:buNone/>
            </a:pPr>
            <a:r>
              <a:rPr lang="es-MX" sz="1300" dirty="0" smtClean="0">
                <a:latin typeface="Arial" panose="020B0604020202020204" pitchFamily="34" charset="0"/>
                <a:cs typeface="Arial" panose="020B0604020202020204" pitchFamily="34" charset="0"/>
              </a:rPr>
              <a:t>Consolidar el Sistema Institucional de Archivos del Municipio de Santiago, N.L.</a:t>
            </a:r>
          </a:p>
          <a:p>
            <a:pPr marL="0" indent="0">
              <a:buNone/>
            </a:pPr>
            <a:r>
              <a:rPr lang="es-MX" sz="1300" b="1" dirty="0" smtClean="0">
                <a:latin typeface="Arial" panose="020B0604020202020204" pitchFamily="34" charset="0"/>
                <a:cs typeface="Arial" panose="020B0604020202020204" pitchFamily="34" charset="0"/>
              </a:rPr>
              <a:t>Específicos</a:t>
            </a:r>
          </a:p>
          <a:p>
            <a:pPr marL="0" indent="0">
              <a:buNone/>
            </a:pPr>
            <a:r>
              <a:rPr lang="es-MX" sz="1300" dirty="0">
                <a:latin typeface="Arial" panose="020B0604020202020204" pitchFamily="34" charset="0"/>
                <a:cs typeface="Arial" panose="020B0604020202020204" pitchFamily="34" charset="0"/>
              </a:rPr>
              <a:t> </a:t>
            </a:r>
            <a:r>
              <a:rPr lang="es-MX" sz="1300" dirty="0" smtClean="0">
                <a:latin typeface="Arial" panose="020B0604020202020204" pitchFamily="34" charset="0"/>
                <a:cs typeface="Arial" panose="020B0604020202020204" pitchFamily="34" charset="0"/>
              </a:rPr>
              <a:t>    I.    Cumplir con el marco normativo aplicable en la materia, así como aquel emitido por el Sistema Nacional de Transparencia.</a:t>
            </a:r>
          </a:p>
          <a:p>
            <a:pPr marL="0" indent="0">
              <a:buNone/>
            </a:pPr>
            <a:r>
              <a:rPr lang="es-MX" sz="1300" dirty="0">
                <a:latin typeface="Arial" panose="020B0604020202020204" pitchFamily="34" charset="0"/>
                <a:cs typeface="Arial" panose="020B0604020202020204" pitchFamily="34" charset="0"/>
              </a:rPr>
              <a:t> </a:t>
            </a:r>
            <a:r>
              <a:rPr lang="es-MX" sz="1300" dirty="0" smtClean="0">
                <a:latin typeface="Arial" panose="020B0604020202020204" pitchFamily="34" charset="0"/>
                <a:cs typeface="Arial" panose="020B0604020202020204" pitchFamily="34" charset="0"/>
              </a:rPr>
              <a:t>   II.    Actualizar e implementar los Instrumentos de Control y Consulta Archivística.</a:t>
            </a:r>
          </a:p>
          <a:p>
            <a:pPr marL="0" indent="0">
              <a:buNone/>
            </a:pPr>
            <a:r>
              <a:rPr lang="es-MX" sz="1300" dirty="0">
                <a:latin typeface="Arial" panose="020B0604020202020204" pitchFamily="34" charset="0"/>
                <a:cs typeface="Arial" panose="020B0604020202020204" pitchFamily="34" charset="0"/>
              </a:rPr>
              <a:t> </a:t>
            </a:r>
            <a:r>
              <a:rPr lang="es-MX" sz="1300" dirty="0" smtClean="0">
                <a:latin typeface="Arial" panose="020B0604020202020204" pitchFamily="34" charset="0"/>
                <a:cs typeface="Arial" panose="020B0604020202020204" pitchFamily="34" charset="0"/>
              </a:rPr>
              <a:t>  III.    Homologar los procesos archivísticos y de gestión documental en el Municipio.</a:t>
            </a:r>
          </a:p>
          <a:p>
            <a:pPr marL="0" indent="0">
              <a:buNone/>
            </a:pPr>
            <a:r>
              <a:rPr lang="es-MX" sz="1300" dirty="0">
                <a:latin typeface="Arial" panose="020B0604020202020204" pitchFamily="34" charset="0"/>
                <a:cs typeface="Arial" panose="020B0604020202020204" pitchFamily="34" charset="0"/>
              </a:rPr>
              <a:t> </a:t>
            </a:r>
            <a:r>
              <a:rPr lang="es-MX" sz="1300" dirty="0" smtClean="0">
                <a:latin typeface="Arial" panose="020B0604020202020204" pitchFamily="34" charset="0"/>
                <a:cs typeface="Arial" panose="020B0604020202020204" pitchFamily="34" charset="0"/>
              </a:rPr>
              <a:t>  IV.   </a:t>
            </a:r>
            <a:r>
              <a:rPr lang="es-MX" sz="1300" dirty="0">
                <a:latin typeface="Arial" panose="020B0604020202020204" pitchFamily="34" charset="0"/>
                <a:cs typeface="Arial" panose="020B0604020202020204" pitchFamily="34" charset="0"/>
              </a:rPr>
              <a:t> </a:t>
            </a:r>
            <a:r>
              <a:rPr lang="es-MX" sz="1300" dirty="0" smtClean="0">
                <a:latin typeface="Arial" panose="020B0604020202020204" pitchFamily="34" charset="0"/>
                <a:cs typeface="Arial" panose="020B0604020202020204" pitchFamily="34" charset="0"/>
              </a:rPr>
              <a:t>Implementar la normatividad institucional en la materia.</a:t>
            </a:r>
          </a:p>
          <a:p>
            <a:pPr marL="0" indent="0">
              <a:buNone/>
            </a:pPr>
            <a:r>
              <a:rPr lang="es-MX" sz="1300" dirty="0">
                <a:latin typeface="Arial" panose="020B0604020202020204" pitchFamily="34" charset="0"/>
                <a:cs typeface="Arial" panose="020B0604020202020204" pitchFamily="34" charset="0"/>
              </a:rPr>
              <a:t> </a:t>
            </a:r>
            <a:r>
              <a:rPr lang="es-MX" sz="1300" dirty="0" smtClean="0">
                <a:latin typeface="Arial" panose="020B0604020202020204" pitchFamily="34" charset="0"/>
                <a:cs typeface="Arial" panose="020B0604020202020204" pitchFamily="34" charset="0"/>
              </a:rPr>
              <a:t>   V.    Capacitar a los servidores públicos y que participen en la gestión documental y administración de archivos.</a:t>
            </a:r>
          </a:p>
          <a:p>
            <a:pPr marL="0" indent="0">
              <a:buNone/>
            </a:pPr>
            <a:r>
              <a:rPr lang="es-MX" sz="1300" dirty="0">
                <a:latin typeface="Arial" panose="020B0604020202020204" pitchFamily="34" charset="0"/>
                <a:cs typeface="Arial" panose="020B0604020202020204" pitchFamily="34" charset="0"/>
              </a:rPr>
              <a:t> </a:t>
            </a:r>
            <a:r>
              <a:rPr lang="es-MX" sz="1300" dirty="0" smtClean="0">
                <a:latin typeface="Arial" panose="020B0604020202020204" pitchFamily="34" charset="0"/>
                <a:cs typeface="Arial" panose="020B0604020202020204" pitchFamily="34" charset="0"/>
              </a:rPr>
              <a:t>  VI.    Mantener actualizados los archivos administrativos.</a:t>
            </a:r>
          </a:p>
          <a:p>
            <a:pPr marL="0" indent="0">
              <a:buNone/>
            </a:pPr>
            <a:r>
              <a:rPr lang="es-MX" sz="1300" dirty="0">
                <a:latin typeface="Arial" panose="020B0604020202020204" pitchFamily="34" charset="0"/>
                <a:cs typeface="Arial" panose="020B0604020202020204" pitchFamily="34" charset="0"/>
              </a:rPr>
              <a:t> </a:t>
            </a:r>
            <a:r>
              <a:rPr lang="es-MX" sz="1300" dirty="0" smtClean="0">
                <a:latin typeface="Arial" panose="020B0604020202020204" pitchFamily="34" charset="0"/>
                <a:cs typeface="Arial" panose="020B0604020202020204" pitchFamily="34" charset="0"/>
              </a:rPr>
              <a:t>  VII.   Facilitar la gestión documental y procesos archivísticos, a través de la operación del Sistema Integral de Gestión </a:t>
            </a:r>
          </a:p>
          <a:p>
            <a:pPr marL="0" indent="0">
              <a:buNone/>
            </a:pPr>
            <a:r>
              <a:rPr lang="es-MX" sz="1300" dirty="0">
                <a:latin typeface="Arial" panose="020B0604020202020204" pitchFamily="34" charset="0"/>
                <a:cs typeface="Arial" panose="020B0604020202020204" pitchFamily="34" charset="0"/>
              </a:rPr>
              <a:t> </a:t>
            </a:r>
            <a:r>
              <a:rPr lang="es-MX" sz="1300" dirty="0" smtClean="0">
                <a:latin typeface="Arial" panose="020B0604020202020204" pitchFamily="34" charset="0"/>
                <a:cs typeface="Arial" panose="020B0604020202020204" pitchFamily="34" charset="0"/>
              </a:rPr>
              <a:t>          Documental y Administración de Archivos.</a:t>
            </a:r>
          </a:p>
          <a:p>
            <a:pPr marL="0" indent="0">
              <a:buNone/>
            </a:pPr>
            <a:endParaRPr lang="es-MX" sz="1100" dirty="0">
              <a:latin typeface="Arial" panose="020B0604020202020204" pitchFamily="34" charset="0"/>
              <a:cs typeface="Arial" panose="020B0604020202020204" pitchFamily="34" charset="0"/>
            </a:endParaRPr>
          </a:p>
          <a:p>
            <a:pPr marL="0" indent="0">
              <a:buNone/>
            </a:pPr>
            <a:endParaRPr lang="es-MX" sz="1100" dirty="0">
              <a:latin typeface="Arial" panose="020B0604020202020204" pitchFamily="34" charset="0"/>
              <a:cs typeface="Arial" panose="020B0604020202020204" pitchFamily="34" charset="0"/>
            </a:endParaRPr>
          </a:p>
        </p:txBody>
      </p:sp>
      <p:pic>
        <p:nvPicPr>
          <p:cNvPr id="5" name="Imagen 4"/>
          <p:cNvPicPr>
            <a:picLocks noChangeAspect="1"/>
          </p:cNvPicPr>
          <p:nvPr/>
        </p:nvPicPr>
        <p:blipFill>
          <a:blip r:embed="rId3"/>
          <a:stretch>
            <a:fillRect/>
          </a:stretch>
        </p:blipFill>
        <p:spPr>
          <a:xfrm>
            <a:off x="8293343" y="5380905"/>
            <a:ext cx="3060457" cy="975445"/>
          </a:xfrm>
          <a:prstGeom prst="rect">
            <a:avLst/>
          </a:prstGeom>
        </p:spPr>
      </p:pic>
      <p:sp>
        <p:nvSpPr>
          <p:cNvPr id="9" name="Marcador de número de diapositiva 8"/>
          <p:cNvSpPr>
            <a:spLocks noGrp="1"/>
          </p:cNvSpPr>
          <p:nvPr>
            <p:ph type="sldNum" sz="quarter" idx="12"/>
          </p:nvPr>
        </p:nvSpPr>
        <p:spPr/>
        <p:txBody>
          <a:bodyPr/>
          <a:lstStyle/>
          <a:p>
            <a:fld id="{0EECA9D2-778A-4AE6-9A82-477E0DCDD62B}" type="slidenum">
              <a:rPr lang="es-MX" smtClean="0"/>
              <a:t>4</a:t>
            </a:fld>
            <a:endParaRPr lang="es-MX"/>
          </a:p>
        </p:txBody>
      </p:sp>
      <p:sp>
        <p:nvSpPr>
          <p:cNvPr id="10" name="Marcador de fecha 9"/>
          <p:cNvSpPr>
            <a:spLocks noGrp="1"/>
          </p:cNvSpPr>
          <p:nvPr>
            <p:ph type="dt" sz="half" idx="10"/>
          </p:nvPr>
        </p:nvSpPr>
        <p:spPr/>
        <p:txBody>
          <a:bodyPr/>
          <a:lstStyle/>
          <a:p>
            <a:fld id="{A670C1D5-EC3C-454E-8447-F9FE03F578E5}" type="datetime1">
              <a:rPr lang="es-MX" smtClean="0"/>
              <a:t>05/02/2025</a:t>
            </a:fld>
            <a:endParaRPr lang="es-MX"/>
          </a:p>
        </p:txBody>
      </p:sp>
    </p:spTree>
    <p:extLst>
      <p:ext uri="{BB962C8B-B14F-4D97-AF65-F5344CB8AC3E}">
        <p14:creationId xmlns:p14="http://schemas.microsoft.com/office/powerpoint/2010/main" val="26720097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349285" y="515155"/>
            <a:ext cx="5004515" cy="1131083"/>
          </a:xfrm>
        </p:spPr>
        <p:txBody>
          <a:bodyPr>
            <a:normAutofit fontScale="90000"/>
          </a:bodyPr>
          <a:lstStyle/>
          <a:p>
            <a:r>
              <a:rPr lang="es-MX" sz="1300" dirty="0">
                <a:latin typeface="Arial" panose="020B0604020202020204" pitchFamily="34" charset="0"/>
                <a:cs typeface="Arial" panose="020B0604020202020204" pitchFamily="34" charset="0"/>
              </a:rPr>
              <a:t>DIRECCION DE TRANSPARENCIA</a:t>
            </a:r>
            <a:br>
              <a:rPr lang="es-MX" sz="1300" dirty="0">
                <a:latin typeface="Arial" panose="020B0604020202020204" pitchFamily="34" charset="0"/>
                <a:cs typeface="Arial" panose="020B0604020202020204" pitchFamily="34" charset="0"/>
              </a:rPr>
            </a:br>
            <a:r>
              <a:rPr lang="es-MX" sz="1300" dirty="0">
                <a:latin typeface="Arial" panose="020B0604020202020204" pitchFamily="34" charset="0"/>
                <a:cs typeface="Arial" panose="020B0604020202020204" pitchFamily="34" charset="0"/>
              </a:rPr>
              <a:t>AREA COORDINADORA DE ARCHIVOS</a:t>
            </a:r>
            <a:br>
              <a:rPr lang="es-MX" sz="1300" dirty="0">
                <a:latin typeface="Arial" panose="020B0604020202020204" pitchFamily="34" charset="0"/>
                <a:cs typeface="Arial" panose="020B0604020202020204" pitchFamily="34" charset="0"/>
              </a:rPr>
            </a:br>
            <a:r>
              <a:rPr lang="es-MX" sz="1300" b="1" dirty="0">
                <a:latin typeface="Arial" panose="020B0604020202020204" pitchFamily="34" charset="0"/>
                <a:cs typeface="Arial" panose="020B0604020202020204" pitchFamily="34" charset="0"/>
              </a:rPr>
              <a:t>PROGRAMA ANUAL DE DESARROLLO ARCHIVISTICO </a:t>
            </a:r>
            <a:r>
              <a:rPr lang="es-MX" sz="1300" b="1" dirty="0" smtClean="0">
                <a:latin typeface="Arial" panose="020B0604020202020204" pitchFamily="34" charset="0"/>
                <a:cs typeface="Arial" panose="020B0604020202020204" pitchFamily="34" charset="0"/>
              </a:rPr>
              <a:t>2025</a:t>
            </a:r>
            <a:r>
              <a:rPr lang="es-MX" sz="4800" dirty="0"/>
              <a:t/>
            </a:r>
            <a:br>
              <a:rPr lang="es-MX" sz="4800" dirty="0"/>
            </a:br>
            <a:endParaRPr lang="es-MX" dirty="0"/>
          </a:p>
        </p:txBody>
      </p:sp>
      <p:sp>
        <p:nvSpPr>
          <p:cNvPr id="3" name="Marcador de contenido 2"/>
          <p:cNvSpPr>
            <a:spLocks noGrp="1"/>
          </p:cNvSpPr>
          <p:nvPr>
            <p:ph idx="1"/>
          </p:nvPr>
        </p:nvSpPr>
        <p:spPr>
          <a:xfrm>
            <a:off x="838200" y="1017431"/>
            <a:ext cx="10515600" cy="5434884"/>
          </a:xfrm>
        </p:spPr>
        <p:txBody>
          <a:bodyPr/>
          <a:lstStyle/>
          <a:p>
            <a:pPr marL="0" indent="0">
              <a:buNone/>
            </a:pPr>
            <a:r>
              <a:rPr lang="es-MX" dirty="0"/>
              <a:t> </a:t>
            </a:r>
            <a:r>
              <a:rPr lang="es-MX" dirty="0" smtClean="0"/>
              <a:t>      </a:t>
            </a:r>
            <a:r>
              <a:rPr lang="es-MX" sz="1200" b="1" dirty="0" smtClean="0">
                <a:latin typeface="Arial" panose="020B0604020202020204" pitchFamily="34" charset="0"/>
                <a:cs typeface="Arial" panose="020B0604020202020204" pitchFamily="34" charset="0"/>
              </a:rPr>
              <a:t>4.    Planeación</a:t>
            </a:r>
          </a:p>
          <a:p>
            <a:pPr marL="0" indent="0">
              <a:buNone/>
            </a:pPr>
            <a:r>
              <a:rPr lang="es-MX" sz="1200" dirty="0" smtClean="0">
                <a:latin typeface="Arial" panose="020B0604020202020204" pitchFamily="34" charset="0"/>
                <a:cs typeface="Arial" panose="020B0604020202020204" pitchFamily="34" charset="0"/>
              </a:rPr>
              <a:t>Para alcanzar los objetivos descritos en el Programa Anual de Desarrollo Archivístico </a:t>
            </a:r>
            <a:r>
              <a:rPr lang="es-MX" sz="1200" dirty="0" smtClean="0">
                <a:latin typeface="Arial" panose="020B0604020202020204" pitchFamily="34" charset="0"/>
                <a:cs typeface="Arial" panose="020B0604020202020204" pitchFamily="34" charset="0"/>
              </a:rPr>
              <a:t>2025, </a:t>
            </a:r>
            <a:r>
              <a:rPr lang="es-MX" sz="1200" dirty="0" smtClean="0">
                <a:latin typeface="Arial" panose="020B0604020202020204" pitchFamily="34" charset="0"/>
                <a:cs typeface="Arial" panose="020B0604020202020204" pitchFamily="34" charset="0"/>
              </a:rPr>
              <a:t>se hace necesaria la participación de los responsables de los archivos de tramite y del archivo de concentración</a:t>
            </a:r>
            <a:r>
              <a:rPr lang="es-MX" sz="1100" dirty="0" smtClean="0">
                <a:latin typeface="Arial" panose="020B0604020202020204" pitchFamily="34" charset="0"/>
                <a:cs typeface="Arial" panose="020B0604020202020204" pitchFamily="34" charset="0"/>
              </a:rPr>
              <a:t>.</a:t>
            </a:r>
          </a:p>
          <a:p>
            <a:pPr marL="0" indent="0">
              <a:buNone/>
            </a:pPr>
            <a:r>
              <a:rPr lang="es-MX" sz="1100" dirty="0">
                <a:latin typeface="Arial" panose="020B0604020202020204" pitchFamily="34" charset="0"/>
                <a:cs typeface="Arial" panose="020B0604020202020204" pitchFamily="34" charset="0"/>
              </a:rPr>
              <a:t> </a:t>
            </a:r>
            <a:r>
              <a:rPr lang="es-MX" sz="1100" dirty="0" smtClean="0">
                <a:latin typeface="Arial" panose="020B0604020202020204" pitchFamily="34" charset="0"/>
                <a:cs typeface="Arial" panose="020B0604020202020204" pitchFamily="34" charset="0"/>
              </a:rPr>
              <a:t>                     </a:t>
            </a:r>
            <a:r>
              <a:rPr lang="es-MX" sz="1200" b="1" dirty="0" smtClean="0">
                <a:latin typeface="Arial" panose="020B0604020202020204" pitchFamily="34" charset="0"/>
                <a:cs typeface="Arial" panose="020B0604020202020204" pitchFamily="34" charset="0"/>
              </a:rPr>
              <a:t>4.1 Actividades</a:t>
            </a:r>
          </a:p>
          <a:p>
            <a:pPr marL="0" indent="0">
              <a:buNone/>
            </a:pPr>
            <a:endParaRPr lang="es-MX" sz="1200" b="1" dirty="0" smtClean="0">
              <a:latin typeface="Arial" panose="020B0604020202020204" pitchFamily="34" charset="0"/>
              <a:cs typeface="Arial" panose="020B0604020202020204" pitchFamily="34" charset="0"/>
            </a:endParaRPr>
          </a:p>
          <a:p>
            <a:pPr marL="0" indent="0">
              <a:buNone/>
            </a:pPr>
            <a:endParaRPr lang="es-MX" sz="1100" dirty="0" smtClean="0">
              <a:latin typeface="Arial" panose="020B0604020202020204" pitchFamily="34" charset="0"/>
              <a:cs typeface="Arial" panose="020B0604020202020204" pitchFamily="34" charset="0"/>
            </a:endParaRPr>
          </a:p>
          <a:p>
            <a:pPr marL="0" indent="0">
              <a:buNone/>
            </a:pPr>
            <a:endParaRPr lang="es-MX" dirty="0" smtClean="0"/>
          </a:p>
        </p:txBody>
      </p:sp>
      <p:graphicFrame>
        <p:nvGraphicFramePr>
          <p:cNvPr id="5" name="Tabla 4"/>
          <p:cNvGraphicFramePr>
            <a:graphicFrameLocks noGrp="1"/>
          </p:cNvGraphicFramePr>
          <p:nvPr>
            <p:extLst>
              <p:ext uri="{D42A27DB-BD31-4B8C-83A1-F6EECF244321}">
                <p14:modId xmlns:p14="http://schemas.microsoft.com/office/powerpoint/2010/main" val="2985107938"/>
              </p:ext>
            </p:extLst>
          </p:nvPr>
        </p:nvGraphicFramePr>
        <p:xfrm>
          <a:off x="838200" y="2197775"/>
          <a:ext cx="10515600" cy="4121239"/>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000"/>
                    </a:ext>
                  </a:extLst>
                </a:gridCol>
                <a:gridCol w="2881576">
                  <a:extLst>
                    <a:ext uri="{9D8B030D-6E8A-4147-A177-3AD203B41FA5}">
                      <a16:colId xmlns:a16="http://schemas.microsoft.com/office/drawing/2014/main" val="20001"/>
                    </a:ext>
                  </a:extLst>
                </a:gridCol>
                <a:gridCol w="2550017">
                  <a:extLst>
                    <a:ext uri="{9D8B030D-6E8A-4147-A177-3AD203B41FA5}">
                      <a16:colId xmlns:a16="http://schemas.microsoft.com/office/drawing/2014/main" val="20002"/>
                    </a:ext>
                  </a:extLst>
                </a:gridCol>
                <a:gridCol w="2833352">
                  <a:extLst>
                    <a:ext uri="{9D8B030D-6E8A-4147-A177-3AD203B41FA5}">
                      <a16:colId xmlns:a16="http://schemas.microsoft.com/office/drawing/2014/main" val="20003"/>
                    </a:ext>
                  </a:extLst>
                </a:gridCol>
                <a:gridCol w="2042375">
                  <a:extLst>
                    <a:ext uri="{9D8B030D-6E8A-4147-A177-3AD203B41FA5}">
                      <a16:colId xmlns:a16="http://schemas.microsoft.com/office/drawing/2014/main" val="20004"/>
                    </a:ext>
                  </a:extLst>
                </a:gridCol>
              </a:tblGrid>
              <a:tr h="428690">
                <a:tc>
                  <a:txBody>
                    <a:bodyPr/>
                    <a:lstStyle/>
                    <a:p>
                      <a:endParaRPr lang="es-MX" dirty="0"/>
                    </a:p>
                  </a:txBody>
                  <a:tcPr/>
                </a:tc>
                <a:tc>
                  <a:txBody>
                    <a:bodyPr/>
                    <a:lstStyle/>
                    <a:p>
                      <a:r>
                        <a:rPr lang="es-MX" sz="1200" dirty="0" smtClean="0">
                          <a:latin typeface="Arial" panose="020B0604020202020204" pitchFamily="34" charset="0"/>
                          <a:cs typeface="Arial" panose="020B0604020202020204" pitchFamily="34" charset="0"/>
                        </a:rPr>
                        <a:t>Actividades</a:t>
                      </a:r>
                      <a:r>
                        <a:rPr lang="es-MX" sz="1200" baseline="0" dirty="0" smtClean="0">
                          <a:latin typeface="Arial" panose="020B0604020202020204" pitchFamily="34" charset="0"/>
                          <a:cs typeface="Arial" panose="020B0604020202020204" pitchFamily="34" charset="0"/>
                        </a:rPr>
                        <a:t> Planeadas</a:t>
                      </a:r>
                    </a:p>
                    <a:p>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Requerimientos</a:t>
                      </a:r>
                      <a:r>
                        <a:rPr lang="es-MX" sz="1200" baseline="0" dirty="0" smtClean="0">
                          <a:latin typeface="Arial" panose="020B0604020202020204" pitchFamily="34" charset="0"/>
                          <a:cs typeface="Arial" panose="020B0604020202020204" pitchFamily="34" charset="0"/>
                        </a:rPr>
                        <a:t> y/o Insumos</a:t>
                      </a:r>
                    </a:p>
                    <a:p>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Responsables de la actividad</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Fundamento</a:t>
                      </a:r>
                      <a:r>
                        <a:rPr lang="es-MX" sz="1200" baseline="0" dirty="0" smtClean="0">
                          <a:latin typeface="Arial" panose="020B0604020202020204" pitchFamily="34" charset="0"/>
                          <a:cs typeface="Arial" panose="020B0604020202020204" pitchFamily="34" charset="0"/>
                        </a:rPr>
                        <a:t> Normativo</a:t>
                      </a: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0"/>
                  </a:ext>
                </a:extLst>
              </a:tr>
              <a:tr h="1114595">
                <a:tc>
                  <a:txBody>
                    <a:bodyPr/>
                    <a:lstStyle/>
                    <a:p>
                      <a:r>
                        <a:rPr lang="es-MX" sz="1200" dirty="0" smtClean="0">
                          <a:latin typeface="Arial" panose="020B0604020202020204" pitchFamily="34" charset="0"/>
                          <a:cs typeface="Arial" panose="020B0604020202020204" pitchFamily="34" charset="0"/>
                        </a:rPr>
                        <a:t>1</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Designación de responsables del Sistema Institucional de Archivos:</a:t>
                      </a:r>
                    </a:p>
                    <a:p>
                      <a:pPr marL="400050" indent="-400050">
                        <a:buAutoNum type="romanUcPeriod"/>
                      </a:pPr>
                      <a:r>
                        <a:rPr lang="es-MX" sz="1200" dirty="0" smtClean="0">
                          <a:latin typeface="Arial" panose="020B0604020202020204" pitchFamily="34" charset="0"/>
                          <a:cs typeface="Arial" panose="020B0604020202020204" pitchFamily="34" charset="0"/>
                        </a:rPr>
                        <a:t>Dirección </a:t>
                      </a:r>
                      <a:r>
                        <a:rPr lang="es-MX" sz="1200" baseline="0" dirty="0" smtClean="0">
                          <a:latin typeface="Arial" panose="020B0604020202020204" pitchFamily="34" charset="0"/>
                          <a:cs typeface="Arial" panose="020B0604020202020204" pitchFamily="34" charset="0"/>
                        </a:rPr>
                        <a:t>de archivos.</a:t>
                      </a:r>
                    </a:p>
                    <a:p>
                      <a:pPr marL="400050" indent="-400050">
                        <a:buAutoNum type="romanUcPeriod"/>
                      </a:pPr>
                      <a:r>
                        <a:rPr lang="es-MX" sz="1200" baseline="0" dirty="0" smtClean="0">
                          <a:latin typeface="Arial" panose="020B0604020202020204" pitchFamily="34" charset="0"/>
                          <a:cs typeface="Arial" panose="020B0604020202020204" pitchFamily="34" charset="0"/>
                        </a:rPr>
                        <a:t>Oficialía de Partes.</a:t>
                      </a:r>
                    </a:p>
                    <a:p>
                      <a:pPr marL="400050" indent="-400050">
                        <a:buAutoNum type="romanUcPeriod"/>
                      </a:pPr>
                      <a:r>
                        <a:rPr lang="es-MX" sz="1200" baseline="0" dirty="0" smtClean="0">
                          <a:latin typeface="Arial" panose="020B0604020202020204" pitchFamily="34" charset="0"/>
                          <a:cs typeface="Arial" panose="020B0604020202020204" pitchFamily="34" charset="0"/>
                        </a:rPr>
                        <a:t>Archivo de Tramite.</a:t>
                      </a:r>
                    </a:p>
                    <a:p>
                      <a:pPr marL="400050" indent="-400050">
                        <a:buAutoNum type="romanUcPeriod"/>
                      </a:pPr>
                      <a:r>
                        <a:rPr lang="es-MX" sz="1200" baseline="0" dirty="0" smtClean="0">
                          <a:latin typeface="Arial" panose="020B0604020202020204" pitchFamily="34" charset="0"/>
                          <a:cs typeface="Arial" panose="020B0604020202020204" pitchFamily="34" charset="0"/>
                        </a:rPr>
                        <a:t>Archivo de Concentración.</a:t>
                      </a:r>
                      <a:endParaRPr lang="es-MX" sz="1200" dirty="0">
                        <a:latin typeface="Arial" panose="020B0604020202020204" pitchFamily="34" charset="0"/>
                        <a:cs typeface="Arial" panose="020B0604020202020204" pitchFamily="34" charset="0"/>
                      </a:endParaRPr>
                    </a:p>
                  </a:txBody>
                  <a:tcPr/>
                </a:tc>
                <a:tc>
                  <a:txBody>
                    <a:bodyPr/>
                    <a:lstStyle/>
                    <a:p>
                      <a:r>
                        <a:rPr lang="es-MX" dirty="0" smtClean="0"/>
                        <a:t>-</a:t>
                      </a:r>
                      <a:r>
                        <a:rPr lang="es-MX" sz="1200" dirty="0" smtClean="0">
                          <a:latin typeface="Arial" panose="020B0604020202020204" pitchFamily="34" charset="0"/>
                          <a:cs typeface="Arial" panose="020B0604020202020204" pitchFamily="34" charset="0"/>
                        </a:rPr>
                        <a:t>Oficios de Nombramiento.</a:t>
                      </a:r>
                    </a:p>
                    <a:p>
                      <a:endParaRPr lang="es-MX" sz="1200" dirty="0" smtClean="0">
                        <a:latin typeface="Arial" panose="020B0604020202020204" pitchFamily="34" charset="0"/>
                        <a:cs typeface="Arial" panose="020B0604020202020204" pitchFamily="34" charset="0"/>
                      </a:endParaRPr>
                    </a:p>
                    <a:p>
                      <a:r>
                        <a:rPr lang="es-MX" sz="1200" dirty="0" smtClean="0">
                          <a:latin typeface="Arial" panose="020B0604020202020204" pitchFamily="34" charset="0"/>
                          <a:cs typeface="Arial" panose="020B0604020202020204" pitchFamily="34" charset="0"/>
                        </a:rPr>
                        <a:t>-Directorio Actualizado.</a:t>
                      </a:r>
                      <a:endParaRPr lang="es-MX" sz="1200" dirty="0">
                        <a:latin typeface="Arial" panose="020B0604020202020204" pitchFamily="34" charset="0"/>
                        <a:cs typeface="Arial" panose="020B0604020202020204" pitchFamily="34" charset="0"/>
                      </a:endParaRPr>
                    </a:p>
                  </a:txBody>
                  <a:tcPr/>
                </a:tc>
                <a:tc>
                  <a:txBody>
                    <a:bodyPr/>
                    <a:lstStyle/>
                    <a:p>
                      <a:r>
                        <a:rPr lang="es-MX" dirty="0" smtClean="0"/>
                        <a:t>-</a:t>
                      </a:r>
                      <a:r>
                        <a:rPr lang="es-MX" sz="1200" dirty="0" smtClean="0">
                          <a:latin typeface="Arial" panose="020B0604020202020204" pitchFamily="34" charset="0"/>
                          <a:cs typeface="Arial" panose="020B0604020202020204" pitchFamily="34" charset="0"/>
                        </a:rPr>
                        <a:t>Director de</a:t>
                      </a:r>
                      <a:r>
                        <a:rPr lang="es-MX" sz="1200" baseline="0" dirty="0" smtClean="0">
                          <a:latin typeface="Arial" panose="020B0604020202020204" pitchFamily="34" charset="0"/>
                          <a:cs typeface="Arial" panose="020B0604020202020204" pitchFamily="34" charset="0"/>
                        </a:rPr>
                        <a:t> Transparencia</a:t>
                      </a:r>
                    </a:p>
                    <a:p>
                      <a:r>
                        <a:rPr lang="es-MX" sz="1200" baseline="0" dirty="0" smtClean="0">
                          <a:latin typeface="Arial" panose="020B0604020202020204" pitchFamily="34" charset="0"/>
                          <a:cs typeface="Arial" panose="020B0604020202020204" pitchFamily="34" charset="0"/>
                        </a:rPr>
                        <a:t>-Dirección de Archivos.</a:t>
                      </a:r>
                    </a:p>
                    <a:p>
                      <a:r>
                        <a:rPr lang="es-MX" sz="1200" baseline="0" dirty="0" smtClean="0">
                          <a:latin typeface="Arial" panose="020B0604020202020204" pitchFamily="34" charset="0"/>
                          <a:cs typeface="Arial" panose="020B0604020202020204" pitchFamily="34" charset="0"/>
                        </a:rPr>
                        <a:t>-Titulares de Unidades Administrativas.</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Ley General de Archivos.</a:t>
                      </a:r>
                      <a:r>
                        <a:rPr lang="es-MX" sz="1200" baseline="0" dirty="0" smtClean="0">
                          <a:latin typeface="Arial" panose="020B0604020202020204" pitchFamily="34" charset="0"/>
                          <a:cs typeface="Arial" panose="020B0604020202020204" pitchFamily="34" charset="0"/>
                        </a:rPr>
                        <a:t> Articulo 21.</a:t>
                      </a: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r h="2475319">
                <a:tc>
                  <a:txBody>
                    <a:bodyPr/>
                    <a:lstStyle/>
                    <a:p>
                      <a:r>
                        <a:rPr lang="es-MX" sz="1200" dirty="0" smtClean="0">
                          <a:latin typeface="Arial" panose="020B0604020202020204" pitchFamily="34" charset="0"/>
                          <a:cs typeface="Arial" panose="020B0604020202020204" pitchFamily="34" charset="0"/>
                        </a:rPr>
                        <a:t>2</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Conformar un grupo interdisciplinario que coadyuve en la valoración documental.</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Conformado por los titulares de las Áreas:</a:t>
                      </a:r>
                    </a:p>
                    <a:p>
                      <a:pPr marL="400050" indent="-400050">
                        <a:buAutoNum type="romanUcPeriod"/>
                      </a:pPr>
                      <a:r>
                        <a:rPr lang="es-MX" sz="1200" dirty="0" smtClean="0">
                          <a:latin typeface="Arial" panose="020B0604020202020204" pitchFamily="34" charset="0"/>
                          <a:cs typeface="Arial" panose="020B0604020202020204" pitchFamily="34" charset="0"/>
                        </a:rPr>
                        <a:t>Jurídica;</a:t>
                      </a:r>
                    </a:p>
                    <a:p>
                      <a:pPr marL="400050" indent="-400050">
                        <a:buAutoNum type="romanUcPeriod"/>
                      </a:pPr>
                      <a:r>
                        <a:rPr lang="es-MX" sz="1200" dirty="0" smtClean="0">
                          <a:latin typeface="Arial" panose="020B0604020202020204" pitchFamily="34" charset="0"/>
                          <a:cs typeface="Arial" panose="020B0604020202020204" pitchFamily="34" charset="0"/>
                        </a:rPr>
                        <a:t>Planeación y/o mejora continua;</a:t>
                      </a:r>
                    </a:p>
                    <a:p>
                      <a:pPr marL="400050" indent="-400050">
                        <a:buAutoNum type="romanUcPeriod"/>
                      </a:pPr>
                      <a:r>
                        <a:rPr lang="es-MX" sz="1200" dirty="0" smtClean="0">
                          <a:latin typeface="Arial" panose="020B0604020202020204" pitchFamily="34" charset="0"/>
                          <a:cs typeface="Arial" panose="020B0604020202020204" pitchFamily="34" charset="0"/>
                        </a:rPr>
                        <a:t>Dirección de Archivos;</a:t>
                      </a:r>
                    </a:p>
                    <a:p>
                      <a:pPr marL="400050" indent="-400050">
                        <a:buAutoNum type="romanUcPeriod"/>
                      </a:pPr>
                      <a:r>
                        <a:rPr lang="es-MX" sz="1200" dirty="0" smtClean="0">
                          <a:latin typeface="Arial" panose="020B0604020202020204" pitchFamily="34" charset="0"/>
                          <a:cs typeface="Arial" panose="020B0604020202020204" pitchFamily="34" charset="0"/>
                        </a:rPr>
                        <a:t>Tecnologías de la información;</a:t>
                      </a:r>
                    </a:p>
                    <a:p>
                      <a:pPr marL="400050" indent="-400050">
                        <a:buAutoNum type="romanUcPeriod"/>
                      </a:pPr>
                      <a:r>
                        <a:rPr lang="es-MX" sz="1200" dirty="0" smtClean="0">
                          <a:latin typeface="Arial" panose="020B0604020202020204" pitchFamily="34" charset="0"/>
                          <a:cs typeface="Arial" panose="020B0604020202020204" pitchFamily="34" charset="0"/>
                        </a:rPr>
                        <a:t>Unidad</a:t>
                      </a:r>
                      <a:r>
                        <a:rPr lang="es-MX" sz="1200" baseline="0" dirty="0" smtClean="0">
                          <a:latin typeface="Arial" panose="020B0604020202020204" pitchFamily="34" charset="0"/>
                          <a:cs typeface="Arial" panose="020B0604020202020204" pitchFamily="34" charset="0"/>
                        </a:rPr>
                        <a:t> de Transparencia;</a:t>
                      </a:r>
                    </a:p>
                    <a:p>
                      <a:pPr marL="400050" indent="-400050">
                        <a:buAutoNum type="romanUcPeriod"/>
                      </a:pPr>
                      <a:r>
                        <a:rPr lang="es-MX" sz="1200" baseline="0" dirty="0" smtClean="0">
                          <a:latin typeface="Arial" panose="020B0604020202020204" pitchFamily="34" charset="0"/>
                          <a:cs typeface="Arial" panose="020B0604020202020204" pitchFamily="34" charset="0"/>
                        </a:rPr>
                        <a:t>Órgano Interno de Control, y</a:t>
                      </a:r>
                    </a:p>
                    <a:p>
                      <a:pPr marL="400050" indent="-400050">
                        <a:buAutoNum type="romanUcPeriod"/>
                      </a:pPr>
                      <a:r>
                        <a:rPr lang="es-MX" sz="1200" baseline="0" dirty="0" smtClean="0">
                          <a:latin typeface="Arial" panose="020B0604020202020204" pitchFamily="34" charset="0"/>
                          <a:cs typeface="Arial" panose="020B0604020202020204" pitchFamily="34" charset="0"/>
                        </a:rPr>
                        <a:t>Las áreas o unidades admvas. Productoras de la documentación.</a:t>
                      </a:r>
                      <a:endParaRPr lang="es-MX" dirty="0"/>
                    </a:p>
                  </a:txBody>
                  <a:tcPr/>
                </a:tc>
                <a:tc>
                  <a:txBody>
                    <a:bodyPr/>
                    <a:lstStyle/>
                    <a:p>
                      <a:r>
                        <a:rPr lang="es-MX" sz="1200" dirty="0" smtClean="0">
                          <a:latin typeface="Arial" panose="020B0604020202020204" pitchFamily="34" charset="0"/>
                          <a:cs typeface="Arial" panose="020B0604020202020204" pitchFamily="34" charset="0"/>
                        </a:rPr>
                        <a:t>-Área Coordinadora de Archivos.</a:t>
                      </a:r>
                    </a:p>
                    <a:p>
                      <a:endParaRPr lang="es-MX" sz="1200" dirty="0" smtClean="0">
                        <a:latin typeface="Arial" panose="020B0604020202020204" pitchFamily="34" charset="0"/>
                        <a:cs typeface="Arial" panose="020B0604020202020204" pitchFamily="34" charset="0"/>
                      </a:endParaRPr>
                    </a:p>
                    <a:p>
                      <a:r>
                        <a:rPr lang="es-MX" sz="1200" dirty="0" smtClean="0">
                          <a:latin typeface="Arial" panose="020B0604020202020204" pitchFamily="34" charset="0"/>
                          <a:cs typeface="Arial" panose="020B0604020202020204" pitchFamily="34" charset="0"/>
                        </a:rPr>
                        <a:t>-Grupo Interdisciplinario.</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Ley General de Archivos, Artículos 11 fracción V y 50-54</a:t>
                      </a:r>
                    </a:p>
                    <a:p>
                      <a:endParaRPr lang="es-MX" dirty="0"/>
                    </a:p>
                  </a:txBody>
                  <a:tcPr/>
                </a:tc>
                <a:extLst>
                  <a:ext uri="{0D108BD9-81ED-4DB2-BD59-A6C34878D82A}">
                    <a16:rowId xmlns:a16="http://schemas.microsoft.com/office/drawing/2014/main" val="10002"/>
                  </a:ext>
                </a:extLst>
              </a:tr>
            </a:tbl>
          </a:graphicData>
        </a:graphic>
      </p:graphicFrame>
      <p:sp>
        <p:nvSpPr>
          <p:cNvPr id="9" name="Marcador de número de diapositiva 8"/>
          <p:cNvSpPr>
            <a:spLocks noGrp="1"/>
          </p:cNvSpPr>
          <p:nvPr>
            <p:ph type="sldNum" sz="quarter" idx="12"/>
          </p:nvPr>
        </p:nvSpPr>
        <p:spPr/>
        <p:txBody>
          <a:bodyPr/>
          <a:lstStyle/>
          <a:p>
            <a:fld id="{0EECA9D2-778A-4AE6-9A82-477E0DCDD62B}" type="slidenum">
              <a:rPr lang="es-MX" smtClean="0"/>
              <a:t>5</a:t>
            </a:fld>
            <a:endParaRPr lang="es-MX"/>
          </a:p>
        </p:txBody>
      </p:sp>
      <p:sp>
        <p:nvSpPr>
          <p:cNvPr id="10" name="Marcador de fecha 9"/>
          <p:cNvSpPr>
            <a:spLocks noGrp="1"/>
          </p:cNvSpPr>
          <p:nvPr>
            <p:ph type="dt" sz="half" idx="10"/>
          </p:nvPr>
        </p:nvSpPr>
        <p:spPr/>
        <p:txBody>
          <a:bodyPr/>
          <a:lstStyle/>
          <a:p>
            <a:fld id="{2C9D2426-1BA3-41B1-AF5A-5CAB63B86F19}" type="datetime1">
              <a:rPr lang="es-MX" smtClean="0"/>
              <a:t>05/02/2025</a:t>
            </a:fld>
            <a:endParaRPr lang="es-MX"/>
          </a:p>
        </p:txBody>
      </p:sp>
    </p:spTree>
    <p:extLst>
      <p:ext uri="{BB962C8B-B14F-4D97-AF65-F5344CB8AC3E}">
        <p14:creationId xmlns:p14="http://schemas.microsoft.com/office/powerpoint/2010/main" val="36560015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246254" y="103031"/>
            <a:ext cx="5107546" cy="515155"/>
          </a:xfrm>
        </p:spPr>
        <p:txBody>
          <a:bodyPr>
            <a:noAutofit/>
          </a:bodyPr>
          <a:lstStyle/>
          <a:p>
            <a:r>
              <a:rPr lang="es-MX" sz="1200" dirty="0" smtClean="0">
                <a:latin typeface="Arial" panose="020B0604020202020204" pitchFamily="34" charset="0"/>
                <a:cs typeface="Arial" panose="020B0604020202020204" pitchFamily="34" charset="0"/>
              </a:rPr>
              <a:t>DIRECCION DE TRANSPARENCIA</a:t>
            </a:r>
            <a:br>
              <a:rPr lang="es-MX" sz="1200" dirty="0" smtClean="0">
                <a:latin typeface="Arial" panose="020B0604020202020204" pitchFamily="34" charset="0"/>
                <a:cs typeface="Arial" panose="020B0604020202020204" pitchFamily="34" charset="0"/>
              </a:rPr>
            </a:br>
            <a:r>
              <a:rPr lang="es-MX" sz="1200" dirty="0" smtClean="0">
                <a:latin typeface="Arial" panose="020B0604020202020204" pitchFamily="34" charset="0"/>
                <a:cs typeface="Arial" panose="020B0604020202020204" pitchFamily="34" charset="0"/>
              </a:rPr>
              <a:t>AREA COORDINADORA DE ARCHIVOS</a:t>
            </a:r>
            <a:br>
              <a:rPr lang="es-MX" sz="1200" dirty="0" smtClean="0">
                <a:latin typeface="Arial" panose="020B0604020202020204" pitchFamily="34" charset="0"/>
                <a:cs typeface="Arial" panose="020B0604020202020204" pitchFamily="34" charset="0"/>
              </a:rPr>
            </a:br>
            <a:r>
              <a:rPr lang="es-MX" sz="1200" b="1" dirty="0" smtClean="0">
                <a:latin typeface="Arial" panose="020B0604020202020204" pitchFamily="34" charset="0"/>
                <a:cs typeface="Arial" panose="020B0604020202020204" pitchFamily="34" charset="0"/>
              </a:rPr>
              <a:t>PROGRAMA ANUAL DE DESARROLLO ARCHIVISTICO </a:t>
            </a:r>
            <a:r>
              <a:rPr lang="es-MX" sz="1200" b="1" dirty="0" smtClean="0">
                <a:latin typeface="Arial" panose="020B0604020202020204" pitchFamily="34" charset="0"/>
                <a:cs typeface="Arial" panose="020B0604020202020204" pitchFamily="34" charset="0"/>
              </a:rPr>
              <a:t>2025</a:t>
            </a:r>
            <a:endParaRPr lang="es-MX" sz="1200" b="1" dirty="0">
              <a:latin typeface="Arial" panose="020B0604020202020204" pitchFamily="34" charset="0"/>
              <a:cs typeface="Arial" panose="020B0604020202020204" pitchFamily="34" charset="0"/>
            </a:endParaRPr>
          </a:p>
        </p:txBody>
      </p:sp>
      <p:graphicFrame>
        <p:nvGraphicFramePr>
          <p:cNvPr id="5" name="Marcador de contenido 4"/>
          <p:cNvGraphicFramePr>
            <a:graphicFrameLocks noGrp="1"/>
          </p:cNvGraphicFramePr>
          <p:nvPr>
            <p:ph idx="1"/>
            <p:extLst>
              <p:ext uri="{D42A27DB-BD31-4B8C-83A1-F6EECF244321}">
                <p14:modId xmlns:p14="http://schemas.microsoft.com/office/powerpoint/2010/main" val="3263446345"/>
              </p:ext>
            </p:extLst>
          </p:nvPr>
        </p:nvGraphicFramePr>
        <p:xfrm>
          <a:off x="838200" y="708025"/>
          <a:ext cx="10515600" cy="5161121"/>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000"/>
                    </a:ext>
                  </a:extLst>
                </a:gridCol>
                <a:gridCol w="2353543">
                  <a:extLst>
                    <a:ext uri="{9D8B030D-6E8A-4147-A177-3AD203B41FA5}">
                      <a16:colId xmlns:a16="http://schemas.microsoft.com/office/drawing/2014/main" val="20001"/>
                    </a:ext>
                  </a:extLst>
                </a:gridCol>
                <a:gridCol w="3013656">
                  <a:extLst>
                    <a:ext uri="{9D8B030D-6E8A-4147-A177-3AD203B41FA5}">
                      <a16:colId xmlns:a16="http://schemas.microsoft.com/office/drawing/2014/main" val="20002"/>
                    </a:ext>
                  </a:extLst>
                </a:gridCol>
                <a:gridCol w="2837001">
                  <a:extLst>
                    <a:ext uri="{9D8B030D-6E8A-4147-A177-3AD203B41FA5}">
                      <a16:colId xmlns:a16="http://schemas.microsoft.com/office/drawing/2014/main" val="20003"/>
                    </a:ext>
                  </a:extLst>
                </a:gridCol>
                <a:gridCol w="2103120">
                  <a:extLst>
                    <a:ext uri="{9D8B030D-6E8A-4147-A177-3AD203B41FA5}">
                      <a16:colId xmlns:a16="http://schemas.microsoft.com/office/drawing/2014/main" val="20004"/>
                    </a:ext>
                  </a:extLst>
                </a:gridCol>
              </a:tblGrid>
              <a:tr h="984259">
                <a:tc>
                  <a:txBody>
                    <a:bodyPr/>
                    <a:lstStyle/>
                    <a:p>
                      <a:r>
                        <a:rPr lang="es-MX" sz="1200" b="0" dirty="0" smtClean="0">
                          <a:solidFill>
                            <a:schemeClr val="tx1"/>
                          </a:solidFill>
                          <a:latin typeface="Arial" panose="020B0604020202020204" pitchFamily="34" charset="0"/>
                          <a:cs typeface="Arial" panose="020B0604020202020204" pitchFamily="34" charset="0"/>
                        </a:rPr>
                        <a:t>3</a:t>
                      </a:r>
                      <a:endParaRPr lang="es-MX" sz="1200" b="0" dirty="0">
                        <a:solidFill>
                          <a:schemeClr val="tx1"/>
                        </a:solidFill>
                        <a:latin typeface="Arial" panose="020B0604020202020204" pitchFamily="34" charset="0"/>
                        <a:cs typeface="Arial" panose="020B0604020202020204" pitchFamily="34" charset="0"/>
                      </a:endParaRPr>
                    </a:p>
                  </a:txBody>
                  <a:tcPr>
                    <a:solidFill>
                      <a:schemeClr val="bg2"/>
                    </a:solidFill>
                  </a:tcPr>
                </a:tc>
                <a:tc>
                  <a:txBody>
                    <a:bodyPr/>
                    <a:lstStyle/>
                    <a:p>
                      <a:r>
                        <a:rPr lang="es-MX" sz="1200" b="0" dirty="0" smtClean="0">
                          <a:solidFill>
                            <a:schemeClr val="tx1"/>
                          </a:solidFill>
                          <a:latin typeface="Arial" panose="020B0604020202020204" pitchFamily="34" charset="0"/>
                          <a:cs typeface="Arial" panose="020B0604020202020204" pitchFamily="34" charset="0"/>
                        </a:rPr>
                        <a:t>Gestión interna de documentos electrónicos mediante el uso de la Firma Electrónica Avanzada</a:t>
                      </a:r>
                      <a:r>
                        <a:rPr lang="es-MX" b="0" dirty="0" smtClean="0">
                          <a:solidFill>
                            <a:schemeClr val="tx1"/>
                          </a:solidFill>
                        </a:rPr>
                        <a:t>.</a:t>
                      </a:r>
                      <a:endParaRPr lang="es-MX" b="0" dirty="0">
                        <a:solidFill>
                          <a:schemeClr val="tx1"/>
                        </a:solidFill>
                      </a:endParaRPr>
                    </a:p>
                  </a:txBody>
                  <a:tcPr>
                    <a:solidFill>
                      <a:schemeClr val="bg2"/>
                    </a:solidFill>
                  </a:tcPr>
                </a:tc>
                <a:tc>
                  <a:txBody>
                    <a:bodyPr/>
                    <a:lstStyle/>
                    <a:p>
                      <a:r>
                        <a:rPr lang="es-MX" sz="1200" b="0" dirty="0" smtClean="0">
                          <a:solidFill>
                            <a:schemeClr val="tx1"/>
                          </a:solidFill>
                        </a:rPr>
                        <a:t>-</a:t>
                      </a:r>
                      <a:r>
                        <a:rPr lang="es-MX" sz="1200" b="0" dirty="0" smtClean="0">
                          <a:solidFill>
                            <a:schemeClr val="tx1"/>
                          </a:solidFill>
                          <a:latin typeface="Arial" panose="020B0604020202020204" pitchFamily="34" charset="0"/>
                          <a:cs typeface="Arial" panose="020B0604020202020204" pitchFamily="34" charset="0"/>
                        </a:rPr>
                        <a:t>Sistema Integral de Gestión Documental</a:t>
                      </a:r>
                      <a:r>
                        <a:rPr lang="es-MX" sz="1200" b="0" baseline="0" dirty="0" smtClean="0">
                          <a:solidFill>
                            <a:schemeClr val="tx1"/>
                          </a:solidFill>
                          <a:latin typeface="Arial" panose="020B0604020202020204" pitchFamily="34" charset="0"/>
                          <a:cs typeface="Arial" panose="020B0604020202020204" pitchFamily="34" charset="0"/>
                        </a:rPr>
                        <a:t> y Administración de Archivos (SIGDAA),modulo e-oficio.</a:t>
                      </a:r>
                    </a:p>
                    <a:p>
                      <a:r>
                        <a:rPr lang="es-MX" sz="1200" b="0" baseline="0" dirty="0" smtClean="0">
                          <a:solidFill>
                            <a:schemeClr val="tx1"/>
                          </a:solidFill>
                          <a:latin typeface="Arial" panose="020B0604020202020204" pitchFamily="34" charset="0"/>
                          <a:cs typeface="Arial" panose="020B0604020202020204" pitchFamily="34" charset="0"/>
                        </a:rPr>
                        <a:t>-Curso de capacitación y asesoría en materia de gestión documental electrónica.</a:t>
                      </a:r>
                      <a:endParaRPr lang="es-MX" sz="1200" b="0" dirty="0">
                        <a:solidFill>
                          <a:schemeClr val="tx1"/>
                        </a:solidFill>
                        <a:latin typeface="Arial" panose="020B0604020202020204" pitchFamily="34" charset="0"/>
                        <a:cs typeface="Arial" panose="020B0604020202020204" pitchFamily="34" charset="0"/>
                      </a:endParaRPr>
                    </a:p>
                  </a:txBody>
                  <a:tcPr>
                    <a:solidFill>
                      <a:schemeClr val="bg2"/>
                    </a:solidFill>
                  </a:tcPr>
                </a:tc>
                <a:tc>
                  <a:txBody>
                    <a:bodyPr/>
                    <a:lstStyle/>
                    <a:p>
                      <a:r>
                        <a:rPr lang="es-MX" b="0" dirty="0" smtClean="0">
                          <a:solidFill>
                            <a:schemeClr val="tx1"/>
                          </a:solidFill>
                        </a:rPr>
                        <a:t>-</a:t>
                      </a:r>
                      <a:r>
                        <a:rPr lang="es-MX" sz="1200" b="0" dirty="0" smtClean="0">
                          <a:solidFill>
                            <a:schemeClr val="tx1"/>
                          </a:solidFill>
                          <a:latin typeface="Arial" panose="020B0604020202020204" pitchFamily="34" charset="0"/>
                          <a:cs typeface="Arial" panose="020B0604020202020204" pitchFamily="34" charset="0"/>
                        </a:rPr>
                        <a:t>Dirección de Archivos.</a:t>
                      </a:r>
                    </a:p>
                    <a:p>
                      <a:endParaRPr lang="es-MX" sz="1200" b="0" dirty="0" smtClean="0">
                        <a:solidFill>
                          <a:schemeClr val="tx1"/>
                        </a:solidFill>
                        <a:latin typeface="Arial" panose="020B0604020202020204" pitchFamily="34" charset="0"/>
                        <a:cs typeface="Arial" panose="020B0604020202020204" pitchFamily="34" charset="0"/>
                      </a:endParaRPr>
                    </a:p>
                    <a:p>
                      <a:r>
                        <a:rPr lang="es-MX" sz="1200" b="0" dirty="0" smtClean="0">
                          <a:solidFill>
                            <a:schemeClr val="tx1"/>
                          </a:solidFill>
                          <a:latin typeface="Arial" panose="020B0604020202020204" pitchFamily="34" charset="0"/>
                          <a:cs typeface="Arial" panose="020B0604020202020204" pitchFamily="34" charset="0"/>
                        </a:rPr>
                        <a:t>- Titulares de Unidades Administrativas.</a:t>
                      </a:r>
                      <a:endParaRPr lang="es-MX" sz="1200" b="0" dirty="0">
                        <a:solidFill>
                          <a:schemeClr val="tx1"/>
                        </a:solidFill>
                        <a:latin typeface="Arial" panose="020B0604020202020204" pitchFamily="34" charset="0"/>
                        <a:cs typeface="Arial" panose="020B0604020202020204" pitchFamily="34" charset="0"/>
                      </a:endParaRPr>
                    </a:p>
                  </a:txBody>
                  <a:tcPr>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0" dirty="0" smtClean="0">
                          <a:solidFill>
                            <a:schemeClr val="tx1"/>
                          </a:solidFill>
                          <a:latin typeface="Arial" panose="020B0604020202020204" pitchFamily="34" charset="0"/>
                          <a:cs typeface="Arial" panose="020B0604020202020204" pitchFamily="34" charset="0"/>
                        </a:rPr>
                        <a:t>-Ley General de Archivos, Artículos 28 fracción V,</a:t>
                      </a:r>
                      <a:r>
                        <a:rPr lang="es-MX" sz="1200" b="0" baseline="0" dirty="0" smtClean="0">
                          <a:solidFill>
                            <a:schemeClr val="tx1"/>
                          </a:solidFill>
                          <a:latin typeface="Arial" panose="020B0604020202020204" pitchFamily="34" charset="0"/>
                          <a:cs typeface="Arial" panose="020B0604020202020204" pitchFamily="34" charset="0"/>
                        </a:rPr>
                        <a:t> VI Y VII.</a:t>
                      </a:r>
                    </a:p>
                    <a:p>
                      <a:pPr marL="0" marR="0" lvl="0" indent="0" algn="l" defTabSz="914400" rtl="0" eaLnBrk="1" fontAlgn="auto" latinLnBrk="0" hangingPunct="1">
                        <a:lnSpc>
                          <a:spcPct val="100000"/>
                        </a:lnSpc>
                        <a:spcBef>
                          <a:spcPts val="0"/>
                        </a:spcBef>
                        <a:spcAft>
                          <a:spcPts val="0"/>
                        </a:spcAft>
                        <a:buClrTx/>
                        <a:buSzTx/>
                        <a:buFontTx/>
                        <a:buNone/>
                        <a:tabLst/>
                        <a:defRPr/>
                      </a:pPr>
                      <a:r>
                        <a:rPr lang="es-MX" sz="1200" b="0" baseline="0" dirty="0" smtClean="0">
                          <a:solidFill>
                            <a:schemeClr val="tx1"/>
                          </a:solidFill>
                          <a:latin typeface="Arial" panose="020B0604020202020204" pitchFamily="34" charset="0"/>
                          <a:cs typeface="Arial" panose="020B0604020202020204" pitchFamily="34" charset="0"/>
                        </a:rPr>
                        <a:t>-Ley Federal de la Firma Electrónica Avanzada.</a:t>
                      </a:r>
                    </a:p>
                    <a:p>
                      <a:pPr marL="0" marR="0" lvl="0" indent="0" algn="l" defTabSz="914400" rtl="0" eaLnBrk="1" fontAlgn="auto" latinLnBrk="0" hangingPunct="1">
                        <a:lnSpc>
                          <a:spcPct val="100000"/>
                        </a:lnSpc>
                        <a:spcBef>
                          <a:spcPts val="0"/>
                        </a:spcBef>
                        <a:spcAft>
                          <a:spcPts val="0"/>
                        </a:spcAft>
                        <a:buClrTx/>
                        <a:buSzTx/>
                        <a:buFontTx/>
                        <a:buNone/>
                        <a:tabLst/>
                        <a:defRPr/>
                      </a:pPr>
                      <a:r>
                        <a:rPr lang="es-MX" sz="1200" b="0" baseline="0" dirty="0" smtClean="0">
                          <a:solidFill>
                            <a:schemeClr val="tx1"/>
                          </a:solidFill>
                          <a:latin typeface="Arial" panose="020B0604020202020204" pitchFamily="34" charset="0"/>
                          <a:cs typeface="Arial" panose="020B0604020202020204" pitchFamily="34" charset="0"/>
                        </a:rPr>
                        <a:t>-Ley Gral. De Responsabilidades Admvas. Art. 49 fracción V.</a:t>
                      </a:r>
                      <a:endParaRPr lang="es-MX" b="0" dirty="0">
                        <a:solidFill>
                          <a:schemeClr val="tx1"/>
                        </a:solidFill>
                      </a:endParaRPr>
                    </a:p>
                  </a:txBody>
                  <a:tcPr>
                    <a:solidFill>
                      <a:schemeClr val="bg2"/>
                    </a:solidFill>
                  </a:tcPr>
                </a:tc>
                <a:extLst>
                  <a:ext uri="{0D108BD9-81ED-4DB2-BD59-A6C34878D82A}">
                    <a16:rowId xmlns:a16="http://schemas.microsoft.com/office/drawing/2014/main" val="10000"/>
                  </a:ext>
                </a:extLst>
              </a:tr>
              <a:tr h="1412081">
                <a:tc>
                  <a:txBody>
                    <a:bodyPr/>
                    <a:lstStyle/>
                    <a:p>
                      <a:r>
                        <a:rPr lang="es-MX" sz="1200" dirty="0" smtClean="0">
                          <a:latin typeface="Arial" panose="020B0604020202020204" pitchFamily="34" charset="0"/>
                          <a:cs typeface="Arial" panose="020B0604020202020204" pitchFamily="34" charset="0"/>
                        </a:rPr>
                        <a:t>4</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Organización</a:t>
                      </a:r>
                      <a:r>
                        <a:rPr lang="es-MX" sz="1200" baseline="0" dirty="0" smtClean="0">
                          <a:latin typeface="Arial" panose="020B0604020202020204" pitchFamily="34" charset="0"/>
                          <a:cs typeface="Arial" panose="020B0604020202020204" pitchFamily="34" charset="0"/>
                        </a:rPr>
                        <a:t> de expedientes en archivos de tramite y archivos de concentración.</a:t>
                      </a:r>
                    </a:p>
                    <a:p>
                      <a:endParaRPr lang="es-MX" dirty="0"/>
                    </a:p>
                  </a:txBody>
                  <a:tcPr/>
                </a:tc>
                <a:tc>
                  <a:txBody>
                    <a:bodyPr/>
                    <a:lstStyle/>
                    <a:p>
                      <a:r>
                        <a:rPr lang="es-MX" dirty="0" smtClean="0"/>
                        <a:t>-</a:t>
                      </a:r>
                      <a:r>
                        <a:rPr lang="es-MX" sz="1200" dirty="0" smtClean="0">
                          <a:latin typeface="Arial" panose="020B0604020202020204" pitchFamily="34" charset="0"/>
                          <a:cs typeface="Arial" panose="020B0604020202020204" pitchFamily="34" charset="0"/>
                        </a:rPr>
                        <a:t>Curso de capacitación y asesoría en materia de organización</a:t>
                      </a:r>
                      <a:r>
                        <a:rPr lang="es-MX" sz="1200" baseline="0" dirty="0" smtClean="0">
                          <a:latin typeface="Arial" panose="020B0604020202020204" pitchFamily="34" charset="0"/>
                          <a:cs typeface="Arial" panose="020B0604020202020204" pitchFamily="34" charset="0"/>
                        </a:rPr>
                        <a:t> y conservación de archivos.</a:t>
                      </a:r>
                    </a:p>
                    <a:p>
                      <a:r>
                        <a:rPr lang="es-MX" sz="1200" baseline="0" dirty="0" smtClean="0">
                          <a:latin typeface="Arial" panose="020B0604020202020204" pitchFamily="34" charset="0"/>
                          <a:cs typeface="Arial" panose="020B0604020202020204" pitchFamily="34" charset="0"/>
                        </a:rPr>
                        <a:t>-Catalogo de Disposición Documental del Municipio.</a:t>
                      </a:r>
                    </a:p>
                    <a:p>
                      <a:r>
                        <a:rPr lang="es-MX" sz="1200" baseline="0" dirty="0" smtClean="0"/>
                        <a:t>-</a:t>
                      </a:r>
                      <a:r>
                        <a:rPr lang="es-MX" sz="1200" baseline="0" dirty="0" smtClean="0">
                          <a:latin typeface="Arial" panose="020B0604020202020204" pitchFamily="34" charset="0"/>
                          <a:cs typeface="Arial" panose="020B0604020202020204" pitchFamily="34" charset="0"/>
                        </a:rPr>
                        <a:t>Formatos normalizados para el registro de inventarios documentales</a:t>
                      </a:r>
                      <a:r>
                        <a:rPr lang="es-MX" sz="1200" baseline="0" dirty="0" smtClean="0"/>
                        <a:t>.</a:t>
                      </a:r>
                    </a:p>
                    <a:p>
                      <a:r>
                        <a:rPr lang="es-MX" sz="1200" baseline="0" dirty="0" smtClean="0"/>
                        <a:t>-</a:t>
                      </a:r>
                      <a:r>
                        <a:rPr lang="es-MX" sz="1200" dirty="0" smtClean="0">
                          <a:latin typeface="Arial" panose="020B0604020202020204" pitchFamily="34" charset="0"/>
                          <a:cs typeface="Arial" panose="020B0604020202020204" pitchFamily="34" charset="0"/>
                        </a:rPr>
                        <a:t>Sistema Integral de Gestión Documental</a:t>
                      </a:r>
                      <a:r>
                        <a:rPr lang="es-MX" sz="1200" baseline="0" dirty="0" smtClean="0">
                          <a:latin typeface="Arial" panose="020B0604020202020204" pitchFamily="34" charset="0"/>
                          <a:cs typeface="Arial" panose="020B0604020202020204" pitchFamily="34" charset="0"/>
                        </a:rPr>
                        <a:t> y Administración de Archivos (SIGDAA).</a:t>
                      </a:r>
                    </a:p>
                    <a:p>
                      <a:r>
                        <a:rPr lang="es-MX" sz="1200" baseline="0" dirty="0" smtClean="0">
                          <a:latin typeface="Arial" panose="020B0604020202020204" pitchFamily="34" charset="0"/>
                          <a:cs typeface="Arial" panose="020B0604020202020204" pitchFamily="34" charset="0"/>
                        </a:rPr>
                        <a:t>-.Habilitación de usuarios al SIGDAA, modulo e-archivo.</a:t>
                      </a:r>
                      <a:endParaRPr lang="es-MX" dirty="0"/>
                    </a:p>
                  </a:txBody>
                  <a:tcPr/>
                </a:tc>
                <a:tc>
                  <a:txBody>
                    <a:bodyPr/>
                    <a:lstStyle/>
                    <a:p>
                      <a:r>
                        <a:rPr lang="es-MX" dirty="0" smtClean="0"/>
                        <a:t>-</a:t>
                      </a:r>
                      <a:r>
                        <a:rPr lang="es-MX" sz="1200" dirty="0" smtClean="0">
                          <a:latin typeface="Arial" panose="020B0604020202020204" pitchFamily="34" charset="0"/>
                          <a:cs typeface="Arial" panose="020B0604020202020204" pitchFamily="34" charset="0"/>
                        </a:rPr>
                        <a:t>Dirección </a:t>
                      </a:r>
                      <a:r>
                        <a:rPr lang="es-MX" sz="1200" baseline="0" dirty="0" smtClean="0">
                          <a:latin typeface="Arial" panose="020B0604020202020204" pitchFamily="34" charset="0"/>
                          <a:cs typeface="Arial" panose="020B0604020202020204" pitchFamily="34" charset="0"/>
                        </a:rPr>
                        <a:t>de archivos.</a:t>
                      </a:r>
                    </a:p>
                    <a:p>
                      <a:r>
                        <a:rPr lang="es-MX" sz="1200" baseline="0" dirty="0" smtClean="0">
                          <a:latin typeface="Arial" panose="020B0604020202020204" pitchFamily="34" charset="0"/>
                          <a:cs typeface="Arial" panose="020B0604020202020204" pitchFamily="34" charset="0"/>
                        </a:rPr>
                        <a:t>-Responsable de Archivos de Tramite.</a:t>
                      </a:r>
                    </a:p>
                    <a:p>
                      <a:r>
                        <a:rPr lang="es-MX" sz="1200" baseline="0" dirty="0" smtClean="0">
                          <a:latin typeface="Arial" panose="020B0604020202020204" pitchFamily="34" charset="0"/>
                          <a:cs typeface="Arial" panose="020B0604020202020204" pitchFamily="34" charset="0"/>
                        </a:rPr>
                        <a:t>-Responsable de Archivos de Concentración.</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-Ley General de Archivos,</a:t>
                      </a:r>
                      <a:r>
                        <a:rPr lang="es-MX" sz="1200" baseline="0" dirty="0" smtClean="0">
                          <a:latin typeface="Arial" panose="020B0604020202020204" pitchFamily="34" charset="0"/>
                          <a:cs typeface="Arial" panose="020B0604020202020204" pitchFamily="34" charset="0"/>
                        </a:rPr>
                        <a:t> Articulo 28 fracciones VI Y VII.</a:t>
                      </a:r>
                    </a:p>
                    <a:p>
                      <a:r>
                        <a:rPr lang="es-MX" sz="1200" baseline="0" dirty="0" smtClean="0">
                          <a:latin typeface="Arial" panose="020B0604020202020204" pitchFamily="34" charset="0"/>
                          <a:cs typeface="Arial" panose="020B0604020202020204" pitchFamily="34" charset="0"/>
                        </a:rPr>
                        <a:t>-Ley General de Responsabilidades Administrativas, Articulo 49 fracción V.</a:t>
                      </a:r>
                      <a:endParaRPr lang="es-MX" sz="1200" dirty="0"/>
                    </a:p>
                  </a:txBody>
                  <a:tcPr/>
                </a:tc>
                <a:extLst>
                  <a:ext uri="{0D108BD9-81ED-4DB2-BD59-A6C34878D82A}">
                    <a16:rowId xmlns:a16="http://schemas.microsoft.com/office/drawing/2014/main" val="10001"/>
                  </a:ext>
                </a:extLst>
              </a:tr>
              <a:tr h="1412081">
                <a:tc>
                  <a:txBody>
                    <a:bodyPr/>
                    <a:lstStyle/>
                    <a:p>
                      <a:r>
                        <a:rPr lang="es-MX" sz="1200" dirty="0" smtClean="0">
                          <a:latin typeface="Arial" panose="020B0604020202020204" pitchFamily="34" charset="0"/>
                          <a:cs typeface="Arial" panose="020B0604020202020204" pitchFamily="34" charset="0"/>
                        </a:rPr>
                        <a:t>5</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Elaboración</a:t>
                      </a:r>
                      <a:r>
                        <a:rPr lang="es-MX" sz="1200" baseline="0" dirty="0" smtClean="0">
                          <a:latin typeface="Arial" panose="020B0604020202020204" pitchFamily="34" charset="0"/>
                          <a:cs typeface="Arial" panose="020B0604020202020204" pitchFamily="34" charset="0"/>
                        </a:rPr>
                        <a:t> de criterios específicos para la integración, control y digitalización:</a:t>
                      </a:r>
                    </a:p>
                    <a:p>
                      <a:r>
                        <a:rPr lang="es-MX" sz="1200" baseline="0" dirty="0" smtClean="0">
                          <a:latin typeface="Arial" panose="020B0604020202020204" pitchFamily="34" charset="0"/>
                          <a:cs typeface="Arial" panose="020B0604020202020204" pitchFamily="34" charset="0"/>
                        </a:rPr>
                        <a:t>-Expedientes de personal.</a:t>
                      </a:r>
                    </a:p>
                    <a:p>
                      <a:r>
                        <a:rPr lang="es-MX" sz="1200" baseline="0" dirty="0" smtClean="0">
                          <a:latin typeface="Arial" panose="020B0604020202020204" pitchFamily="34" charset="0"/>
                          <a:cs typeface="Arial" panose="020B0604020202020204" pitchFamily="34" charset="0"/>
                        </a:rPr>
                        <a:t>-Expediente de adquisiciones.</a:t>
                      </a:r>
                    </a:p>
                    <a:p>
                      <a:r>
                        <a:rPr lang="es-MX" sz="1200" baseline="0" dirty="0" smtClean="0">
                          <a:latin typeface="Arial" panose="020B0604020202020204" pitchFamily="34" charset="0"/>
                          <a:cs typeface="Arial" panose="020B0604020202020204" pitchFamily="34" charset="0"/>
                        </a:rPr>
                        <a:t>-(otros)</a:t>
                      </a:r>
                      <a:endParaRPr lang="es-MX" sz="1200" dirty="0">
                        <a:latin typeface="Arial" panose="020B0604020202020204" pitchFamily="34" charset="0"/>
                        <a:cs typeface="Arial" panose="020B0604020202020204" pitchFamily="34" charset="0"/>
                      </a:endParaRPr>
                    </a:p>
                  </a:txBody>
                  <a:tcPr/>
                </a:tc>
                <a:tc>
                  <a:txBody>
                    <a:bodyPr/>
                    <a:lstStyle/>
                    <a:p>
                      <a:r>
                        <a:rPr lang="es-MX" dirty="0" smtClean="0"/>
                        <a:t>-</a:t>
                      </a:r>
                      <a:r>
                        <a:rPr lang="es-MX" sz="1200" dirty="0" smtClean="0">
                          <a:latin typeface="Arial" panose="020B0604020202020204" pitchFamily="34" charset="0"/>
                          <a:cs typeface="Arial" panose="020B0604020202020204" pitchFamily="34" charset="0"/>
                        </a:rPr>
                        <a:t>Diagnostico sobre la integración de expedientes y requerimientos de las Unidades</a:t>
                      </a:r>
                      <a:r>
                        <a:rPr lang="es-MX" sz="1200" baseline="0" dirty="0" smtClean="0">
                          <a:latin typeface="Arial" panose="020B0604020202020204" pitchFamily="34" charset="0"/>
                          <a:cs typeface="Arial" panose="020B0604020202020204" pitchFamily="34" charset="0"/>
                        </a:rPr>
                        <a:t> Administrativas gestoras.</a:t>
                      </a:r>
                      <a:endParaRPr lang="es-MX" sz="1200" dirty="0">
                        <a:latin typeface="Arial" panose="020B0604020202020204" pitchFamily="34" charset="0"/>
                        <a:cs typeface="Arial" panose="020B0604020202020204" pitchFamily="34" charset="0"/>
                      </a:endParaRPr>
                    </a:p>
                  </a:txBody>
                  <a:tcPr/>
                </a:tc>
                <a:tc>
                  <a:txBody>
                    <a:bodyPr/>
                    <a:lstStyle/>
                    <a:p>
                      <a:r>
                        <a:rPr lang="es-MX" dirty="0" smtClean="0"/>
                        <a:t>-</a:t>
                      </a:r>
                      <a:r>
                        <a:rPr lang="es-MX" sz="1200" dirty="0" smtClean="0">
                          <a:latin typeface="Arial" panose="020B0604020202020204" pitchFamily="34" charset="0"/>
                          <a:cs typeface="Arial" panose="020B0604020202020204" pitchFamily="34" charset="0"/>
                        </a:rPr>
                        <a:t>Dirección </a:t>
                      </a:r>
                      <a:r>
                        <a:rPr lang="es-MX" sz="1200" baseline="0" dirty="0" smtClean="0">
                          <a:latin typeface="Arial" panose="020B0604020202020204" pitchFamily="34" charset="0"/>
                          <a:cs typeface="Arial" panose="020B0604020202020204" pitchFamily="34" charset="0"/>
                        </a:rPr>
                        <a:t>de Archivos.</a:t>
                      </a:r>
                    </a:p>
                    <a:p>
                      <a:r>
                        <a:rPr lang="es-MX" sz="1200" baseline="0" dirty="0" smtClean="0">
                          <a:latin typeface="Arial" panose="020B0604020202020204" pitchFamily="34" charset="0"/>
                          <a:cs typeface="Arial" panose="020B0604020202020204" pitchFamily="34" charset="0"/>
                        </a:rPr>
                        <a:t>-Titulares de las unidades de Recursos Hum. y de Adquisiciones y Servicios.</a:t>
                      </a:r>
                    </a:p>
                    <a:p>
                      <a:r>
                        <a:rPr lang="es-MX" sz="1200" baseline="0" dirty="0" smtClean="0">
                          <a:latin typeface="Arial" panose="020B0604020202020204" pitchFamily="34" charset="0"/>
                          <a:cs typeface="Arial" panose="020B0604020202020204" pitchFamily="34" charset="0"/>
                        </a:rPr>
                        <a:t>-Responsables de Archivos de Tramite.</a:t>
                      </a:r>
                    </a:p>
                    <a:p>
                      <a:r>
                        <a:rPr lang="es-MX" sz="1200" baseline="0" dirty="0" smtClean="0">
                          <a:latin typeface="Arial" panose="020B0604020202020204" pitchFamily="34" charset="0"/>
                          <a:cs typeface="Arial" panose="020B0604020202020204" pitchFamily="34" charset="0"/>
                        </a:rPr>
                        <a:t>-(otros).Los que resulten aplicables.</a:t>
                      </a:r>
                    </a:p>
                    <a:p>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-Ley General de Archivos,</a:t>
                      </a:r>
                      <a:r>
                        <a:rPr lang="es-MX" sz="1200" baseline="0" dirty="0" smtClean="0">
                          <a:latin typeface="Arial" panose="020B0604020202020204" pitchFamily="34" charset="0"/>
                          <a:cs typeface="Arial" panose="020B0604020202020204" pitchFamily="34" charset="0"/>
                        </a:rPr>
                        <a:t> Articulo 28 fracción II</a:t>
                      </a:r>
                      <a:r>
                        <a:rPr lang="es-MX" baseline="0" dirty="0" smtClean="0"/>
                        <a:t>.</a:t>
                      </a:r>
                      <a:endParaRPr lang="es-MX" dirty="0"/>
                    </a:p>
                  </a:txBody>
                  <a:tcPr/>
                </a:tc>
                <a:extLst>
                  <a:ext uri="{0D108BD9-81ED-4DB2-BD59-A6C34878D82A}">
                    <a16:rowId xmlns:a16="http://schemas.microsoft.com/office/drawing/2014/main" val="10002"/>
                  </a:ext>
                </a:extLst>
              </a:tr>
            </a:tbl>
          </a:graphicData>
        </a:graphic>
      </p:graphicFrame>
      <p:sp>
        <p:nvSpPr>
          <p:cNvPr id="8" name="Marcador de número de diapositiva 7"/>
          <p:cNvSpPr>
            <a:spLocks noGrp="1"/>
          </p:cNvSpPr>
          <p:nvPr>
            <p:ph type="sldNum" sz="quarter" idx="12"/>
          </p:nvPr>
        </p:nvSpPr>
        <p:spPr/>
        <p:txBody>
          <a:bodyPr/>
          <a:lstStyle/>
          <a:p>
            <a:fld id="{0EECA9D2-778A-4AE6-9A82-477E0DCDD62B}" type="slidenum">
              <a:rPr lang="es-MX" smtClean="0"/>
              <a:t>6</a:t>
            </a:fld>
            <a:endParaRPr lang="es-MX"/>
          </a:p>
        </p:txBody>
      </p:sp>
      <p:sp>
        <p:nvSpPr>
          <p:cNvPr id="9" name="Marcador de fecha 8"/>
          <p:cNvSpPr>
            <a:spLocks noGrp="1"/>
          </p:cNvSpPr>
          <p:nvPr>
            <p:ph type="dt" sz="half" idx="10"/>
          </p:nvPr>
        </p:nvSpPr>
        <p:spPr/>
        <p:txBody>
          <a:bodyPr/>
          <a:lstStyle/>
          <a:p>
            <a:fld id="{0BA3EC7A-3EFD-4FF8-85F1-1B36EBAE463B}" type="datetime1">
              <a:rPr lang="es-MX" smtClean="0"/>
              <a:t>05/02/2025</a:t>
            </a:fld>
            <a:endParaRPr lang="es-MX"/>
          </a:p>
        </p:txBody>
      </p:sp>
    </p:spTree>
    <p:extLst>
      <p:ext uri="{BB962C8B-B14F-4D97-AF65-F5344CB8AC3E}">
        <p14:creationId xmlns:p14="http://schemas.microsoft.com/office/powerpoint/2010/main" val="22183380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81859" y="0"/>
            <a:ext cx="5171941" cy="824248"/>
          </a:xfrm>
        </p:spPr>
        <p:txBody>
          <a:bodyPr>
            <a:normAutofit/>
          </a:bodyPr>
          <a:lstStyle/>
          <a:p>
            <a:r>
              <a:rPr lang="es-MX" sz="1200" dirty="0">
                <a:latin typeface="Arial" panose="020B0604020202020204" pitchFamily="34" charset="0"/>
                <a:cs typeface="Arial" panose="020B0604020202020204" pitchFamily="34" charset="0"/>
              </a:rPr>
              <a:t>DIRECCION DE TRANSPARENCIA</a:t>
            </a:r>
            <a:br>
              <a:rPr lang="es-MX" sz="1200" dirty="0">
                <a:latin typeface="Arial" panose="020B0604020202020204" pitchFamily="34" charset="0"/>
                <a:cs typeface="Arial" panose="020B0604020202020204" pitchFamily="34" charset="0"/>
              </a:rPr>
            </a:br>
            <a:r>
              <a:rPr lang="es-MX" sz="1200" dirty="0">
                <a:latin typeface="Arial" panose="020B0604020202020204" pitchFamily="34" charset="0"/>
                <a:cs typeface="Arial" panose="020B0604020202020204" pitchFamily="34" charset="0"/>
              </a:rPr>
              <a:t>AREA COORDINADORA DE ARCHIVOS</a:t>
            </a:r>
            <a:br>
              <a:rPr lang="es-MX" sz="1200" dirty="0">
                <a:latin typeface="Arial" panose="020B0604020202020204" pitchFamily="34" charset="0"/>
                <a:cs typeface="Arial" panose="020B0604020202020204" pitchFamily="34" charset="0"/>
              </a:rPr>
            </a:br>
            <a:r>
              <a:rPr lang="es-MX" sz="1200" b="1" dirty="0">
                <a:latin typeface="Arial" panose="020B0604020202020204" pitchFamily="34" charset="0"/>
                <a:cs typeface="Arial" panose="020B0604020202020204" pitchFamily="34" charset="0"/>
              </a:rPr>
              <a:t>PROGRAMA ANUAL DE DESARROLLO ARCHIVISTICO </a:t>
            </a:r>
            <a:r>
              <a:rPr lang="es-MX" sz="1200" b="1" dirty="0" smtClean="0">
                <a:latin typeface="Arial" panose="020B0604020202020204" pitchFamily="34" charset="0"/>
                <a:cs typeface="Arial" panose="020B0604020202020204" pitchFamily="34" charset="0"/>
              </a:rPr>
              <a:t>2025</a:t>
            </a:r>
            <a:endParaRPr lang="es-MX" sz="1200" dirty="0"/>
          </a:p>
        </p:txBody>
      </p:sp>
      <p:graphicFrame>
        <p:nvGraphicFramePr>
          <p:cNvPr id="5" name="Marcador de contenido 4"/>
          <p:cNvGraphicFramePr>
            <a:graphicFrameLocks noGrp="1"/>
          </p:cNvGraphicFramePr>
          <p:nvPr>
            <p:ph idx="1"/>
            <p:extLst>
              <p:ext uri="{D42A27DB-BD31-4B8C-83A1-F6EECF244321}">
                <p14:modId xmlns:p14="http://schemas.microsoft.com/office/powerpoint/2010/main" val="1063847920"/>
              </p:ext>
            </p:extLst>
          </p:nvPr>
        </p:nvGraphicFramePr>
        <p:xfrm>
          <a:off x="837126" y="824249"/>
          <a:ext cx="10516674" cy="3606748"/>
        </p:xfrm>
        <a:graphic>
          <a:graphicData uri="http://schemas.openxmlformats.org/drawingml/2006/table">
            <a:tbl>
              <a:tblPr firstRow="1" bandRow="1">
                <a:tableStyleId>{5C22544A-7EE6-4342-B048-85BDC9FD1C3A}</a:tableStyleId>
              </a:tblPr>
              <a:tblGrid>
                <a:gridCol w="230770">
                  <a:extLst>
                    <a:ext uri="{9D8B030D-6E8A-4147-A177-3AD203B41FA5}">
                      <a16:colId xmlns:a16="http://schemas.microsoft.com/office/drawing/2014/main" val="20000"/>
                    </a:ext>
                  </a:extLst>
                </a:gridCol>
                <a:gridCol w="2100307">
                  <a:extLst>
                    <a:ext uri="{9D8B030D-6E8A-4147-A177-3AD203B41FA5}">
                      <a16:colId xmlns:a16="http://schemas.microsoft.com/office/drawing/2014/main" val="20001"/>
                    </a:ext>
                  </a:extLst>
                </a:gridCol>
                <a:gridCol w="2627290">
                  <a:extLst>
                    <a:ext uri="{9D8B030D-6E8A-4147-A177-3AD203B41FA5}">
                      <a16:colId xmlns:a16="http://schemas.microsoft.com/office/drawing/2014/main" val="20002"/>
                    </a:ext>
                  </a:extLst>
                </a:gridCol>
                <a:gridCol w="2845954">
                  <a:extLst>
                    <a:ext uri="{9D8B030D-6E8A-4147-A177-3AD203B41FA5}">
                      <a16:colId xmlns:a16="http://schemas.microsoft.com/office/drawing/2014/main" val="20003"/>
                    </a:ext>
                  </a:extLst>
                </a:gridCol>
                <a:gridCol w="2712353">
                  <a:extLst>
                    <a:ext uri="{9D8B030D-6E8A-4147-A177-3AD203B41FA5}">
                      <a16:colId xmlns:a16="http://schemas.microsoft.com/office/drawing/2014/main" val="20004"/>
                    </a:ext>
                  </a:extLst>
                </a:gridCol>
              </a:tblGrid>
              <a:tr h="347728">
                <a:tc>
                  <a:txBody>
                    <a:bodyPr/>
                    <a:lstStyle/>
                    <a:p>
                      <a:r>
                        <a:rPr lang="es-MX" sz="1200" b="0" dirty="0" smtClean="0">
                          <a:solidFill>
                            <a:schemeClr val="tx1"/>
                          </a:solidFill>
                          <a:latin typeface="Arial" panose="020B0604020202020204" pitchFamily="34" charset="0"/>
                          <a:cs typeface="Arial" panose="020B0604020202020204" pitchFamily="34" charset="0"/>
                        </a:rPr>
                        <a:t>6</a:t>
                      </a:r>
                      <a:endParaRPr lang="es-MX" sz="1200" b="0" dirty="0">
                        <a:solidFill>
                          <a:schemeClr val="tx1"/>
                        </a:solidFill>
                        <a:latin typeface="Arial" panose="020B0604020202020204" pitchFamily="34" charset="0"/>
                        <a:cs typeface="Arial" panose="020B0604020202020204" pitchFamily="34" charset="0"/>
                      </a:endParaRPr>
                    </a:p>
                  </a:txBody>
                  <a:tcPr>
                    <a:solidFill>
                      <a:schemeClr val="bg1">
                        <a:lumMod val="95000"/>
                      </a:schemeClr>
                    </a:solidFill>
                  </a:tcPr>
                </a:tc>
                <a:tc>
                  <a:txBody>
                    <a:bodyPr/>
                    <a:lstStyle/>
                    <a:p>
                      <a:r>
                        <a:rPr lang="es-MX" sz="1200" b="0" dirty="0" smtClean="0">
                          <a:solidFill>
                            <a:schemeClr val="tx1"/>
                          </a:solidFill>
                          <a:latin typeface="Arial" panose="020B0604020202020204" pitchFamily="34" charset="0"/>
                          <a:cs typeface="Arial" panose="020B0604020202020204" pitchFamily="34" charset="0"/>
                        </a:rPr>
                        <a:t>Acondicionar un</a:t>
                      </a:r>
                      <a:r>
                        <a:rPr lang="es-MX" sz="1200" b="0" baseline="0" dirty="0" smtClean="0">
                          <a:solidFill>
                            <a:schemeClr val="tx1"/>
                          </a:solidFill>
                          <a:latin typeface="Arial" panose="020B0604020202020204" pitchFamily="34" charset="0"/>
                          <a:cs typeface="Arial" panose="020B0604020202020204" pitchFamily="34" charset="0"/>
                        </a:rPr>
                        <a:t> espacio para el Archivo de Concentración.</a:t>
                      </a:r>
                      <a:endParaRPr lang="es-MX" sz="1200" b="0" dirty="0">
                        <a:solidFill>
                          <a:schemeClr val="tx1"/>
                        </a:solidFill>
                        <a:latin typeface="Arial" panose="020B0604020202020204" pitchFamily="34" charset="0"/>
                        <a:cs typeface="Arial" panose="020B0604020202020204" pitchFamily="34" charset="0"/>
                      </a:endParaRPr>
                    </a:p>
                  </a:txBody>
                  <a:tcPr>
                    <a:solidFill>
                      <a:schemeClr val="bg1">
                        <a:lumMod val="95000"/>
                      </a:schemeClr>
                    </a:solidFill>
                  </a:tcPr>
                </a:tc>
                <a:tc>
                  <a:txBody>
                    <a:bodyPr/>
                    <a:lstStyle/>
                    <a:p>
                      <a:r>
                        <a:rPr lang="es-MX" b="0" dirty="0" smtClean="0">
                          <a:solidFill>
                            <a:schemeClr val="tx1"/>
                          </a:solidFill>
                        </a:rPr>
                        <a:t>-</a:t>
                      </a:r>
                      <a:r>
                        <a:rPr lang="es-MX" sz="1200" b="0" dirty="0" smtClean="0">
                          <a:solidFill>
                            <a:schemeClr val="tx1"/>
                          </a:solidFill>
                          <a:latin typeface="Arial" panose="020B0604020202020204" pitchFamily="34" charset="0"/>
                          <a:cs typeface="Arial" panose="020B0604020202020204" pitchFamily="34" charset="0"/>
                        </a:rPr>
                        <a:t>Proyecto de diseño de espacio, planos de la estructura.</a:t>
                      </a:r>
                    </a:p>
                    <a:p>
                      <a:r>
                        <a:rPr lang="es-MX" sz="1200" b="0" dirty="0" smtClean="0">
                          <a:solidFill>
                            <a:schemeClr val="tx1"/>
                          </a:solidFill>
                          <a:latin typeface="Arial" panose="020B0604020202020204" pitchFamily="34" charset="0"/>
                          <a:cs typeface="Arial" panose="020B0604020202020204" pitchFamily="34" charset="0"/>
                        </a:rPr>
                        <a:t>-Estantería</a:t>
                      </a:r>
                      <a:r>
                        <a:rPr lang="es-MX" sz="1200" b="0" baseline="0" dirty="0" smtClean="0">
                          <a:solidFill>
                            <a:schemeClr val="tx1"/>
                          </a:solidFill>
                          <a:latin typeface="Arial" panose="020B0604020202020204" pitchFamily="34" charset="0"/>
                          <a:cs typeface="Arial" panose="020B0604020202020204" pitchFamily="34" charset="0"/>
                        </a:rPr>
                        <a:t> de acero para archivo.</a:t>
                      </a:r>
                    </a:p>
                    <a:p>
                      <a:r>
                        <a:rPr lang="es-MX" sz="1200" b="0" baseline="0" dirty="0" smtClean="0">
                          <a:solidFill>
                            <a:schemeClr val="tx1"/>
                          </a:solidFill>
                          <a:latin typeface="Arial" panose="020B0604020202020204" pitchFamily="34" charset="0"/>
                          <a:cs typeface="Arial" panose="020B0604020202020204" pitchFamily="34" charset="0"/>
                        </a:rPr>
                        <a:t>-Mobiliario de oficina.</a:t>
                      </a:r>
                      <a:endParaRPr lang="es-MX" sz="1200" b="0" dirty="0">
                        <a:solidFill>
                          <a:schemeClr val="tx1"/>
                        </a:solidFill>
                        <a:latin typeface="Arial" panose="020B0604020202020204" pitchFamily="34" charset="0"/>
                        <a:cs typeface="Arial" panose="020B0604020202020204" pitchFamily="34" charset="0"/>
                      </a:endParaRPr>
                    </a:p>
                  </a:txBody>
                  <a:tcPr>
                    <a:solidFill>
                      <a:schemeClr val="bg1">
                        <a:lumMod val="95000"/>
                      </a:schemeClr>
                    </a:solidFill>
                  </a:tcPr>
                </a:tc>
                <a:tc>
                  <a:txBody>
                    <a:bodyPr/>
                    <a:lstStyle/>
                    <a:p>
                      <a:r>
                        <a:rPr lang="es-MX" b="0" dirty="0" smtClean="0">
                          <a:solidFill>
                            <a:schemeClr val="tx1"/>
                          </a:solidFill>
                        </a:rPr>
                        <a:t>-</a:t>
                      </a:r>
                      <a:r>
                        <a:rPr lang="es-MX" sz="1200" b="0" dirty="0" smtClean="0">
                          <a:solidFill>
                            <a:schemeClr val="tx1"/>
                          </a:solidFill>
                          <a:latin typeface="Arial" panose="020B0604020202020204" pitchFamily="34" charset="0"/>
                          <a:cs typeface="Arial" panose="020B0604020202020204" pitchFamily="34" charset="0"/>
                        </a:rPr>
                        <a:t>Dirección </a:t>
                      </a:r>
                      <a:r>
                        <a:rPr lang="es-MX" sz="1200" b="0" baseline="0" dirty="0" smtClean="0">
                          <a:solidFill>
                            <a:schemeClr val="tx1"/>
                          </a:solidFill>
                          <a:latin typeface="Arial" panose="020B0604020202020204" pitchFamily="34" charset="0"/>
                          <a:cs typeface="Arial" panose="020B0604020202020204" pitchFamily="34" charset="0"/>
                        </a:rPr>
                        <a:t>de Archivos.</a:t>
                      </a:r>
                    </a:p>
                    <a:p>
                      <a:r>
                        <a:rPr lang="es-MX" sz="1200" b="0" baseline="0" dirty="0" smtClean="0">
                          <a:solidFill>
                            <a:schemeClr val="tx1"/>
                          </a:solidFill>
                          <a:latin typeface="Arial" panose="020B0604020202020204" pitchFamily="34" charset="0"/>
                          <a:cs typeface="Arial" panose="020B0604020202020204" pitchFamily="34" charset="0"/>
                        </a:rPr>
                        <a:t>-Responsable del archivo de Concentración del Municipio</a:t>
                      </a:r>
                      <a:r>
                        <a:rPr lang="es-MX" b="0" baseline="0" dirty="0" smtClean="0">
                          <a:solidFill>
                            <a:schemeClr val="tx1"/>
                          </a:solidFill>
                        </a:rPr>
                        <a:t>.</a:t>
                      </a:r>
                      <a:endParaRPr lang="es-MX" b="0" dirty="0">
                        <a:solidFill>
                          <a:schemeClr val="tx1"/>
                        </a:solidFill>
                      </a:endParaRPr>
                    </a:p>
                  </a:txBody>
                  <a:tcPr>
                    <a:solidFill>
                      <a:schemeClr val="bg1">
                        <a:lumMod val="95000"/>
                      </a:schemeClr>
                    </a:solidFill>
                  </a:tcPr>
                </a:tc>
                <a:tc>
                  <a:txBody>
                    <a:bodyPr/>
                    <a:lstStyle/>
                    <a:p>
                      <a:r>
                        <a:rPr lang="es-MX" b="0" dirty="0" smtClean="0">
                          <a:solidFill>
                            <a:schemeClr val="tx1"/>
                          </a:solidFill>
                        </a:rPr>
                        <a:t>-</a:t>
                      </a:r>
                      <a:r>
                        <a:rPr lang="es-MX" sz="1200" b="0" dirty="0" smtClean="0">
                          <a:solidFill>
                            <a:schemeClr val="tx1"/>
                          </a:solidFill>
                          <a:latin typeface="Arial" panose="020B0604020202020204" pitchFamily="34" charset="0"/>
                          <a:cs typeface="Arial" panose="020B0604020202020204" pitchFamily="34" charset="0"/>
                        </a:rPr>
                        <a:t>Ley General de Archivos, Articulo 31</a:t>
                      </a:r>
                      <a:r>
                        <a:rPr lang="es-MX" sz="1200" b="0" dirty="0" smtClean="0">
                          <a:solidFill>
                            <a:schemeClr val="tx1"/>
                          </a:solidFill>
                        </a:rPr>
                        <a:t>.</a:t>
                      </a:r>
                      <a:endParaRPr lang="es-MX" sz="1200" b="0" dirty="0">
                        <a:solidFill>
                          <a:schemeClr val="tx1"/>
                        </a:solidFill>
                      </a:endParaRPr>
                    </a:p>
                  </a:txBody>
                  <a:tcPr>
                    <a:solidFill>
                      <a:schemeClr val="bg1">
                        <a:lumMod val="95000"/>
                      </a:schemeClr>
                    </a:solidFill>
                  </a:tcPr>
                </a:tc>
                <a:extLst>
                  <a:ext uri="{0D108BD9-81ED-4DB2-BD59-A6C34878D82A}">
                    <a16:rowId xmlns:a16="http://schemas.microsoft.com/office/drawing/2014/main" val="10000"/>
                  </a:ext>
                </a:extLst>
              </a:tr>
              <a:tr h="1229308">
                <a:tc>
                  <a:txBody>
                    <a:bodyPr/>
                    <a:lstStyle/>
                    <a:p>
                      <a:r>
                        <a:rPr lang="es-MX" sz="1200" dirty="0" smtClean="0">
                          <a:latin typeface="Arial" panose="020B0604020202020204" pitchFamily="34" charset="0"/>
                          <a:cs typeface="Arial" panose="020B0604020202020204" pitchFamily="34" charset="0"/>
                        </a:rPr>
                        <a:t>7</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Actualización</a:t>
                      </a:r>
                      <a:r>
                        <a:rPr lang="es-MX" sz="1200" baseline="0" dirty="0" smtClean="0">
                          <a:latin typeface="Arial" panose="020B0604020202020204" pitchFamily="34" charset="0"/>
                          <a:cs typeface="Arial" panose="020B0604020202020204" pitchFamily="34" charset="0"/>
                        </a:rPr>
                        <a:t> y publicación de la Guía Simple de Archivos en la Plataforma Nacional de Transparencia.</a:t>
                      </a:r>
                      <a:endParaRPr lang="es-MX" sz="1200" dirty="0">
                        <a:latin typeface="Arial" panose="020B0604020202020204" pitchFamily="34" charset="0"/>
                        <a:cs typeface="Arial" panose="020B0604020202020204" pitchFamily="34" charset="0"/>
                      </a:endParaRPr>
                    </a:p>
                  </a:txBody>
                  <a:tcPr/>
                </a:tc>
                <a:tc>
                  <a:txBody>
                    <a:bodyPr/>
                    <a:lstStyle/>
                    <a:p>
                      <a:r>
                        <a:rPr lang="es-MX" dirty="0" smtClean="0"/>
                        <a:t>-</a:t>
                      </a:r>
                      <a:r>
                        <a:rPr lang="es-MX" sz="1200" dirty="0" smtClean="0">
                          <a:latin typeface="Arial" panose="020B0604020202020204" pitchFamily="34" charset="0"/>
                          <a:cs typeface="Arial" panose="020B0604020202020204" pitchFamily="34" charset="0"/>
                        </a:rPr>
                        <a:t>Catalogo de Disposición Documental del Municipio.</a:t>
                      </a:r>
                      <a:endParaRPr lang="es-MX" sz="1200" dirty="0">
                        <a:latin typeface="Arial" panose="020B0604020202020204" pitchFamily="34" charset="0"/>
                        <a:cs typeface="Arial" panose="020B0604020202020204" pitchFamily="34" charset="0"/>
                      </a:endParaRPr>
                    </a:p>
                  </a:txBody>
                  <a:tcPr/>
                </a:tc>
                <a:tc>
                  <a:txBody>
                    <a:bodyPr/>
                    <a:lstStyle/>
                    <a:p>
                      <a:r>
                        <a:rPr lang="es-MX" dirty="0" smtClean="0"/>
                        <a:t>-</a:t>
                      </a:r>
                      <a:r>
                        <a:rPr lang="es-MX" sz="1200" dirty="0" smtClean="0">
                          <a:latin typeface="Arial" panose="020B0604020202020204" pitchFamily="34" charset="0"/>
                          <a:cs typeface="Arial" panose="020B0604020202020204" pitchFamily="34" charset="0"/>
                        </a:rPr>
                        <a:t>Dirección </a:t>
                      </a:r>
                      <a:r>
                        <a:rPr lang="es-MX" sz="1200" baseline="0" dirty="0" smtClean="0">
                          <a:latin typeface="Arial" panose="020B0604020202020204" pitchFamily="34" charset="0"/>
                          <a:cs typeface="Arial" panose="020B0604020202020204" pitchFamily="34" charset="0"/>
                        </a:rPr>
                        <a:t>de Archivos.</a:t>
                      </a:r>
                    </a:p>
                    <a:p>
                      <a:r>
                        <a:rPr lang="es-MX" sz="1200" baseline="0" dirty="0" smtClean="0">
                          <a:latin typeface="Arial" panose="020B0604020202020204" pitchFamily="34" charset="0"/>
                          <a:cs typeface="Arial" panose="020B0604020202020204" pitchFamily="34" charset="0"/>
                        </a:rPr>
                        <a:t>-Responsable de Archivos de Tramite.</a:t>
                      </a:r>
                      <a:endParaRPr lang="es-MX" sz="1200" dirty="0">
                        <a:latin typeface="Arial" panose="020B0604020202020204" pitchFamily="34" charset="0"/>
                        <a:cs typeface="Arial" panose="020B0604020202020204" pitchFamily="34" charset="0"/>
                      </a:endParaRPr>
                    </a:p>
                  </a:txBody>
                  <a:tcPr/>
                </a:tc>
                <a:tc>
                  <a:txBody>
                    <a:bodyPr/>
                    <a:lstStyle/>
                    <a:p>
                      <a:r>
                        <a:rPr lang="es-MX" dirty="0" smtClean="0"/>
                        <a:t>-</a:t>
                      </a:r>
                      <a:r>
                        <a:rPr lang="es-MX" sz="1200" dirty="0" smtClean="0">
                          <a:latin typeface="Arial" panose="020B0604020202020204" pitchFamily="34" charset="0"/>
                          <a:cs typeface="Arial" panose="020B0604020202020204" pitchFamily="34" charset="0"/>
                        </a:rPr>
                        <a:t>Ley General de Archivos, Articulo 19.</a:t>
                      </a:r>
                    </a:p>
                    <a:p>
                      <a:r>
                        <a:rPr lang="es-MX" sz="1200" dirty="0" smtClean="0">
                          <a:latin typeface="Arial" panose="020B0604020202020204" pitchFamily="34" charset="0"/>
                          <a:cs typeface="Arial" panose="020B0604020202020204" pitchFamily="34" charset="0"/>
                        </a:rPr>
                        <a:t>-Ley</a:t>
                      </a:r>
                      <a:r>
                        <a:rPr lang="es-MX" sz="1200" baseline="0" dirty="0" smtClean="0">
                          <a:latin typeface="Arial" panose="020B0604020202020204" pitchFamily="34" charset="0"/>
                          <a:cs typeface="Arial" panose="020B0604020202020204" pitchFamily="34" charset="0"/>
                        </a:rPr>
                        <a:t> General de Transparencia y Acceso a la Información, Articulo 70, fracción XLV.</a:t>
                      </a: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r h="1229308">
                <a:tc>
                  <a:txBody>
                    <a:bodyPr/>
                    <a:lstStyle/>
                    <a:p>
                      <a:r>
                        <a:rPr lang="es-MX" sz="1200" dirty="0" smtClean="0">
                          <a:latin typeface="Arial" panose="020B0604020202020204" pitchFamily="34" charset="0"/>
                          <a:cs typeface="Arial" panose="020B0604020202020204" pitchFamily="34" charset="0"/>
                        </a:rPr>
                        <a:t>8</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Establecer un programa de Seguridad de la</a:t>
                      </a:r>
                      <a:r>
                        <a:rPr lang="es-MX" sz="1200" baseline="0" dirty="0" smtClean="0">
                          <a:latin typeface="Arial" panose="020B0604020202020204" pitchFamily="34" charset="0"/>
                          <a:cs typeface="Arial" panose="020B0604020202020204" pitchFamily="34" charset="0"/>
                        </a:rPr>
                        <a:t> Información en materia de archivos.</a:t>
                      </a:r>
                      <a:endParaRPr lang="es-MX" sz="1200" dirty="0">
                        <a:latin typeface="Arial" panose="020B0604020202020204" pitchFamily="34" charset="0"/>
                        <a:cs typeface="Arial" panose="020B0604020202020204" pitchFamily="34" charset="0"/>
                      </a:endParaRPr>
                    </a:p>
                  </a:txBody>
                  <a:tcPr/>
                </a:tc>
                <a:tc>
                  <a:txBody>
                    <a:bodyPr/>
                    <a:lstStyle/>
                    <a:p>
                      <a:r>
                        <a:rPr lang="es-MX" dirty="0" smtClean="0"/>
                        <a:t>-</a:t>
                      </a:r>
                      <a:r>
                        <a:rPr lang="es-MX" sz="1200" dirty="0" smtClean="0">
                          <a:latin typeface="Arial" panose="020B0604020202020204" pitchFamily="34" charset="0"/>
                          <a:cs typeface="Arial" panose="020B0604020202020204" pitchFamily="34" charset="0"/>
                        </a:rPr>
                        <a:t>Formular políticas de seguridad archivística.</a:t>
                      </a:r>
                    </a:p>
                    <a:p>
                      <a:r>
                        <a:rPr lang="es-MX" sz="1200" dirty="0" smtClean="0">
                          <a:latin typeface="Arial" panose="020B0604020202020204" pitchFamily="34" charset="0"/>
                          <a:cs typeface="Arial" panose="020B0604020202020204" pitchFamily="34" charset="0"/>
                        </a:rPr>
                        <a:t>-.Diagnostico sobre las condiciones de índole técnica, admva., ambiental y tecnológica, para la adecuada seguridad de los documentos de archivo.</a:t>
                      </a:r>
                      <a:endParaRPr lang="es-MX" sz="1200" dirty="0">
                        <a:latin typeface="Arial" panose="020B0604020202020204" pitchFamily="34" charset="0"/>
                        <a:cs typeface="Arial" panose="020B0604020202020204" pitchFamily="34" charset="0"/>
                      </a:endParaRPr>
                    </a:p>
                  </a:txBody>
                  <a:tcPr/>
                </a:tc>
                <a:tc>
                  <a:txBody>
                    <a:bodyPr/>
                    <a:lstStyle/>
                    <a:p>
                      <a:r>
                        <a:rPr lang="es-MX" dirty="0" smtClean="0"/>
                        <a:t>-</a:t>
                      </a:r>
                      <a:r>
                        <a:rPr lang="es-MX" sz="1200" dirty="0" smtClean="0">
                          <a:latin typeface="Arial" panose="020B0604020202020204" pitchFamily="34" charset="0"/>
                          <a:cs typeface="Arial" panose="020B0604020202020204" pitchFamily="34" charset="0"/>
                        </a:rPr>
                        <a:t>Dirección de Archivos.</a:t>
                      </a:r>
                    </a:p>
                    <a:p>
                      <a:r>
                        <a:rPr lang="es-MX" sz="1200" dirty="0" smtClean="0">
                          <a:latin typeface="Arial" panose="020B0604020202020204" pitchFamily="34" charset="0"/>
                          <a:cs typeface="Arial" panose="020B0604020202020204" pitchFamily="34" charset="0"/>
                        </a:rPr>
                        <a:t>-Dirección de Tecnologías de la Información y Comunicaciones.</a:t>
                      </a:r>
                      <a:endParaRPr lang="es-MX" sz="1200" dirty="0">
                        <a:latin typeface="Arial" panose="020B0604020202020204" pitchFamily="34" charset="0"/>
                        <a:cs typeface="Arial" panose="020B0604020202020204" pitchFamily="34" charset="0"/>
                      </a:endParaRPr>
                    </a:p>
                  </a:txBody>
                  <a:tcPr>
                    <a:solidFill>
                      <a:schemeClr val="accent3">
                        <a:lumMod val="20000"/>
                        <a:lumOff val="80000"/>
                      </a:schemeClr>
                    </a:solidFill>
                  </a:tcPr>
                </a:tc>
                <a:tc>
                  <a:txBody>
                    <a:bodyPr/>
                    <a:lstStyle/>
                    <a:p>
                      <a:r>
                        <a:rPr lang="es-MX" dirty="0" smtClean="0"/>
                        <a:t>-</a:t>
                      </a:r>
                      <a:r>
                        <a:rPr lang="es-MX" sz="1200" dirty="0" smtClean="0">
                          <a:latin typeface="Arial" panose="020B0604020202020204" pitchFamily="34" charset="0"/>
                          <a:cs typeface="Arial" panose="020B0604020202020204" pitchFamily="34" charset="0"/>
                        </a:rPr>
                        <a:t>Ley General de Archivos. Articulo</a:t>
                      </a:r>
                      <a:r>
                        <a:rPr lang="es-MX" sz="1200" baseline="0" dirty="0" smtClean="0">
                          <a:latin typeface="Arial" panose="020B0604020202020204" pitchFamily="34" charset="0"/>
                          <a:cs typeface="Arial" panose="020B0604020202020204" pitchFamily="34" charset="0"/>
                        </a:rPr>
                        <a:t> 60, fracciones I Y II.</a:t>
                      </a: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
                  </a:ext>
                </a:extLst>
              </a:tr>
            </a:tbl>
          </a:graphicData>
        </a:graphic>
      </p:graphicFrame>
      <p:sp>
        <p:nvSpPr>
          <p:cNvPr id="8" name="Marcador de número de diapositiva 7"/>
          <p:cNvSpPr>
            <a:spLocks noGrp="1"/>
          </p:cNvSpPr>
          <p:nvPr>
            <p:ph type="sldNum" sz="quarter" idx="12"/>
          </p:nvPr>
        </p:nvSpPr>
        <p:spPr/>
        <p:txBody>
          <a:bodyPr/>
          <a:lstStyle/>
          <a:p>
            <a:fld id="{0EECA9D2-778A-4AE6-9A82-477E0DCDD62B}" type="slidenum">
              <a:rPr lang="es-MX" smtClean="0"/>
              <a:t>7</a:t>
            </a:fld>
            <a:endParaRPr lang="es-MX"/>
          </a:p>
        </p:txBody>
      </p:sp>
      <p:sp>
        <p:nvSpPr>
          <p:cNvPr id="9" name="Marcador de fecha 8"/>
          <p:cNvSpPr>
            <a:spLocks noGrp="1"/>
          </p:cNvSpPr>
          <p:nvPr>
            <p:ph type="dt" sz="half" idx="10"/>
          </p:nvPr>
        </p:nvSpPr>
        <p:spPr/>
        <p:txBody>
          <a:bodyPr/>
          <a:lstStyle/>
          <a:p>
            <a:fld id="{D93A5533-3164-44E1-B64E-0B3C6559E14A}" type="datetime1">
              <a:rPr lang="es-MX" smtClean="0"/>
              <a:t>05/02/2025</a:t>
            </a:fld>
            <a:endParaRPr lang="es-MX"/>
          </a:p>
        </p:txBody>
      </p:sp>
    </p:spTree>
    <p:extLst>
      <p:ext uri="{BB962C8B-B14F-4D97-AF65-F5344CB8AC3E}">
        <p14:creationId xmlns:p14="http://schemas.microsoft.com/office/powerpoint/2010/main" val="33615459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684134" y="90153"/>
            <a:ext cx="4669665" cy="811368"/>
          </a:xfrm>
        </p:spPr>
        <p:txBody>
          <a:bodyPr>
            <a:normAutofit/>
          </a:bodyPr>
          <a:lstStyle/>
          <a:p>
            <a:r>
              <a:rPr lang="es-MX" sz="1200" dirty="0">
                <a:latin typeface="Arial" panose="020B0604020202020204" pitchFamily="34" charset="0"/>
                <a:cs typeface="Arial" panose="020B0604020202020204" pitchFamily="34" charset="0"/>
              </a:rPr>
              <a:t>DIRECCION DE TRANSPARENCIA</a:t>
            </a:r>
            <a:br>
              <a:rPr lang="es-MX" sz="1200" dirty="0">
                <a:latin typeface="Arial" panose="020B0604020202020204" pitchFamily="34" charset="0"/>
                <a:cs typeface="Arial" panose="020B0604020202020204" pitchFamily="34" charset="0"/>
              </a:rPr>
            </a:br>
            <a:r>
              <a:rPr lang="es-MX" sz="1200" dirty="0">
                <a:latin typeface="Arial" panose="020B0604020202020204" pitchFamily="34" charset="0"/>
                <a:cs typeface="Arial" panose="020B0604020202020204" pitchFamily="34" charset="0"/>
              </a:rPr>
              <a:t>AREA COORDINADORA DE ARCHIVOS</a:t>
            </a:r>
            <a:br>
              <a:rPr lang="es-MX" sz="1200" dirty="0">
                <a:latin typeface="Arial" panose="020B0604020202020204" pitchFamily="34" charset="0"/>
                <a:cs typeface="Arial" panose="020B0604020202020204" pitchFamily="34" charset="0"/>
              </a:rPr>
            </a:br>
            <a:r>
              <a:rPr lang="es-MX" sz="1200" b="1" dirty="0">
                <a:latin typeface="Arial" panose="020B0604020202020204" pitchFamily="34" charset="0"/>
                <a:cs typeface="Arial" panose="020B0604020202020204" pitchFamily="34" charset="0"/>
              </a:rPr>
              <a:t>PROGRAMA ANUAL DE DESARROLLO ARCHIVISTICO </a:t>
            </a:r>
            <a:r>
              <a:rPr lang="es-MX" sz="1200" b="1" dirty="0" smtClean="0">
                <a:latin typeface="Arial" panose="020B0604020202020204" pitchFamily="34" charset="0"/>
                <a:cs typeface="Arial" panose="020B0604020202020204" pitchFamily="34" charset="0"/>
              </a:rPr>
              <a:t>2025</a:t>
            </a:r>
            <a:endParaRPr lang="es-MX" sz="1200" dirty="0"/>
          </a:p>
        </p:txBody>
      </p:sp>
      <p:sp>
        <p:nvSpPr>
          <p:cNvPr id="3" name="Marcador de contenido 2"/>
          <p:cNvSpPr>
            <a:spLocks noGrp="1"/>
          </p:cNvSpPr>
          <p:nvPr>
            <p:ph idx="1"/>
          </p:nvPr>
        </p:nvSpPr>
        <p:spPr>
          <a:xfrm>
            <a:off x="838200" y="901521"/>
            <a:ext cx="10515600" cy="5275442"/>
          </a:xfrm>
        </p:spPr>
        <p:txBody>
          <a:bodyPr>
            <a:normAutofit/>
          </a:bodyPr>
          <a:lstStyle/>
          <a:p>
            <a:pPr marL="0" indent="0">
              <a:buNone/>
            </a:pPr>
            <a:r>
              <a:rPr lang="es-MX" sz="1200" b="1" dirty="0" smtClean="0">
                <a:latin typeface="Arial" panose="020B0604020202020204" pitchFamily="34" charset="0"/>
                <a:cs typeface="Arial" panose="020B0604020202020204" pitchFamily="34" charset="0"/>
              </a:rPr>
              <a:t>4.2 Alcance, entregables y actividades.</a:t>
            </a:r>
          </a:p>
          <a:p>
            <a:pPr marL="0" indent="0">
              <a:buNone/>
            </a:pPr>
            <a:endParaRPr lang="es-MX" sz="1200" b="1" dirty="0">
              <a:latin typeface="Arial" panose="020B0604020202020204" pitchFamily="34" charset="0"/>
              <a:cs typeface="Arial" panose="020B0604020202020204" pitchFamily="34" charset="0"/>
            </a:endParaRPr>
          </a:p>
        </p:txBody>
      </p:sp>
      <p:graphicFrame>
        <p:nvGraphicFramePr>
          <p:cNvPr id="6" name="Tabla 5"/>
          <p:cNvGraphicFramePr>
            <a:graphicFrameLocks noGrp="1"/>
          </p:cNvGraphicFramePr>
          <p:nvPr>
            <p:extLst>
              <p:ext uri="{D42A27DB-BD31-4B8C-83A1-F6EECF244321}">
                <p14:modId xmlns:p14="http://schemas.microsoft.com/office/powerpoint/2010/main" val="1564960131"/>
              </p:ext>
            </p:extLst>
          </p:nvPr>
        </p:nvGraphicFramePr>
        <p:xfrm>
          <a:off x="218939" y="1117216"/>
          <a:ext cx="11603866" cy="5216858"/>
        </p:xfrm>
        <a:graphic>
          <a:graphicData uri="http://schemas.openxmlformats.org/drawingml/2006/table">
            <a:tbl>
              <a:tblPr firstRow="1" bandRow="1">
                <a:tableStyleId>{5C22544A-7EE6-4342-B048-85BDC9FD1C3A}</a:tableStyleId>
              </a:tblPr>
              <a:tblGrid>
                <a:gridCol w="1262131">
                  <a:extLst>
                    <a:ext uri="{9D8B030D-6E8A-4147-A177-3AD203B41FA5}">
                      <a16:colId xmlns:a16="http://schemas.microsoft.com/office/drawing/2014/main" val="20000"/>
                    </a:ext>
                  </a:extLst>
                </a:gridCol>
                <a:gridCol w="1236372">
                  <a:extLst>
                    <a:ext uri="{9D8B030D-6E8A-4147-A177-3AD203B41FA5}">
                      <a16:colId xmlns:a16="http://schemas.microsoft.com/office/drawing/2014/main" val="20001"/>
                    </a:ext>
                  </a:extLst>
                </a:gridCol>
                <a:gridCol w="1039032">
                  <a:extLst>
                    <a:ext uri="{9D8B030D-6E8A-4147-A177-3AD203B41FA5}">
                      <a16:colId xmlns:a16="http://schemas.microsoft.com/office/drawing/2014/main" val="20002"/>
                    </a:ext>
                  </a:extLst>
                </a:gridCol>
                <a:gridCol w="1051668">
                  <a:extLst>
                    <a:ext uri="{9D8B030D-6E8A-4147-A177-3AD203B41FA5}">
                      <a16:colId xmlns:a16="http://schemas.microsoft.com/office/drawing/2014/main" val="20003"/>
                    </a:ext>
                  </a:extLst>
                </a:gridCol>
                <a:gridCol w="1094302">
                  <a:extLst>
                    <a:ext uri="{9D8B030D-6E8A-4147-A177-3AD203B41FA5}">
                      <a16:colId xmlns:a16="http://schemas.microsoft.com/office/drawing/2014/main" val="20004"/>
                    </a:ext>
                  </a:extLst>
                </a:gridCol>
                <a:gridCol w="1136937">
                  <a:extLst>
                    <a:ext uri="{9D8B030D-6E8A-4147-A177-3AD203B41FA5}">
                      <a16:colId xmlns:a16="http://schemas.microsoft.com/office/drawing/2014/main" val="20005"/>
                    </a:ext>
                  </a:extLst>
                </a:gridCol>
                <a:gridCol w="1531413">
                  <a:extLst>
                    <a:ext uri="{9D8B030D-6E8A-4147-A177-3AD203B41FA5}">
                      <a16:colId xmlns:a16="http://schemas.microsoft.com/office/drawing/2014/main" val="20006"/>
                    </a:ext>
                  </a:extLst>
                </a:gridCol>
                <a:gridCol w="985330">
                  <a:extLst>
                    <a:ext uri="{9D8B030D-6E8A-4147-A177-3AD203B41FA5}">
                      <a16:colId xmlns:a16="http://schemas.microsoft.com/office/drawing/2014/main" val="20007"/>
                    </a:ext>
                  </a:extLst>
                </a:gridCol>
                <a:gridCol w="1235149">
                  <a:extLst>
                    <a:ext uri="{9D8B030D-6E8A-4147-A177-3AD203B41FA5}">
                      <a16:colId xmlns:a16="http://schemas.microsoft.com/office/drawing/2014/main" val="20008"/>
                    </a:ext>
                  </a:extLst>
                </a:gridCol>
                <a:gridCol w="1031532">
                  <a:extLst>
                    <a:ext uri="{9D8B030D-6E8A-4147-A177-3AD203B41FA5}">
                      <a16:colId xmlns:a16="http://schemas.microsoft.com/office/drawing/2014/main" val="20009"/>
                    </a:ext>
                  </a:extLst>
                </a:gridCol>
              </a:tblGrid>
              <a:tr h="353236">
                <a:tc>
                  <a:txBody>
                    <a:bodyPr/>
                    <a:lstStyle/>
                    <a:p>
                      <a:endParaRPr lang="es-MX" dirty="0"/>
                    </a:p>
                  </a:txBody>
                  <a:tcPr/>
                </a:tc>
                <a:tc>
                  <a:txBody>
                    <a:bodyPr/>
                    <a:lstStyle/>
                    <a:p>
                      <a:endParaRPr lang="es-MX"/>
                    </a:p>
                  </a:txBody>
                  <a:tcPr/>
                </a:tc>
                <a:tc>
                  <a:txBody>
                    <a:bodyPr/>
                    <a:lstStyle/>
                    <a:p>
                      <a:r>
                        <a:rPr lang="es-MX" dirty="0" smtClean="0"/>
                        <a:t>1</a:t>
                      </a:r>
                      <a:endParaRPr lang="es-MX" dirty="0"/>
                    </a:p>
                  </a:txBody>
                  <a:tcPr/>
                </a:tc>
                <a:tc>
                  <a:txBody>
                    <a:bodyPr/>
                    <a:lstStyle/>
                    <a:p>
                      <a:r>
                        <a:rPr lang="es-MX" dirty="0" smtClean="0"/>
                        <a:t>2</a:t>
                      </a:r>
                      <a:endParaRPr lang="es-MX" dirty="0"/>
                    </a:p>
                  </a:txBody>
                  <a:tcPr/>
                </a:tc>
                <a:tc>
                  <a:txBody>
                    <a:bodyPr/>
                    <a:lstStyle/>
                    <a:p>
                      <a:r>
                        <a:rPr lang="es-MX" dirty="0" smtClean="0"/>
                        <a:t>3</a:t>
                      </a:r>
                      <a:endParaRPr lang="es-MX" dirty="0"/>
                    </a:p>
                  </a:txBody>
                  <a:tcPr/>
                </a:tc>
                <a:tc>
                  <a:txBody>
                    <a:bodyPr/>
                    <a:lstStyle/>
                    <a:p>
                      <a:r>
                        <a:rPr lang="es-MX" dirty="0" smtClean="0"/>
                        <a:t>4</a:t>
                      </a:r>
                      <a:endParaRPr lang="es-MX" dirty="0"/>
                    </a:p>
                  </a:txBody>
                  <a:tcPr/>
                </a:tc>
                <a:tc>
                  <a:txBody>
                    <a:bodyPr/>
                    <a:lstStyle/>
                    <a:p>
                      <a:r>
                        <a:rPr lang="es-MX" dirty="0" smtClean="0"/>
                        <a:t>5</a:t>
                      </a:r>
                      <a:endParaRPr lang="es-MX" dirty="0"/>
                    </a:p>
                  </a:txBody>
                  <a:tcPr/>
                </a:tc>
                <a:tc>
                  <a:txBody>
                    <a:bodyPr/>
                    <a:lstStyle/>
                    <a:p>
                      <a:r>
                        <a:rPr lang="es-MX" dirty="0" smtClean="0"/>
                        <a:t>6</a:t>
                      </a:r>
                      <a:endParaRPr lang="es-MX" dirty="0"/>
                    </a:p>
                  </a:txBody>
                  <a:tcPr/>
                </a:tc>
                <a:tc>
                  <a:txBody>
                    <a:bodyPr/>
                    <a:lstStyle/>
                    <a:p>
                      <a:r>
                        <a:rPr lang="es-MX" dirty="0" smtClean="0"/>
                        <a:t>7</a:t>
                      </a:r>
                      <a:endParaRPr lang="es-MX" dirty="0"/>
                    </a:p>
                  </a:txBody>
                  <a:tcPr/>
                </a:tc>
                <a:tc>
                  <a:txBody>
                    <a:bodyPr/>
                    <a:lstStyle/>
                    <a:p>
                      <a:r>
                        <a:rPr lang="es-MX" dirty="0" smtClean="0"/>
                        <a:t>8</a:t>
                      </a:r>
                      <a:endParaRPr lang="es-MX" dirty="0"/>
                    </a:p>
                  </a:txBody>
                  <a:tcPr/>
                </a:tc>
                <a:extLst>
                  <a:ext uri="{0D108BD9-81ED-4DB2-BD59-A6C34878D82A}">
                    <a16:rowId xmlns:a16="http://schemas.microsoft.com/office/drawing/2014/main" val="10000"/>
                  </a:ext>
                </a:extLst>
              </a:tr>
              <a:tr h="1742138">
                <a:tc>
                  <a:txBody>
                    <a:bodyPr/>
                    <a:lstStyle/>
                    <a:p>
                      <a:pPr algn="ctr"/>
                      <a:r>
                        <a:rPr lang="es-MX" sz="1200" dirty="0" smtClean="0">
                          <a:latin typeface="Arial" panose="020B0604020202020204" pitchFamily="34" charset="0"/>
                          <a:cs typeface="Arial" panose="020B0604020202020204" pitchFamily="34" charset="0"/>
                        </a:rPr>
                        <a:t>ENTREGABLE</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ALCANCE</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Designación</a:t>
                      </a:r>
                      <a:r>
                        <a:rPr lang="es-MX" sz="1200" baseline="0" dirty="0" smtClean="0">
                          <a:latin typeface="Arial" panose="020B0604020202020204" pitchFamily="34" charset="0"/>
                          <a:cs typeface="Arial" panose="020B0604020202020204" pitchFamily="34" charset="0"/>
                        </a:rPr>
                        <a:t> de responsables del Sistema Institucional de Archivos.</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Conformar un grupo interdisciplinario que coadyuve en la valoración documental.</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Gestión Interna de documentos electrónicos mediante el uso de la FIEL.</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Organización de expedientes en archivo de tramite y archivos de concentración.</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Elaboración de criterios específicos para la integración, control y digitalización: Expedientes</a:t>
                      </a:r>
                      <a:r>
                        <a:rPr lang="es-MX" sz="1200" baseline="0" dirty="0" smtClean="0">
                          <a:latin typeface="Arial" panose="020B0604020202020204" pitchFamily="34" charset="0"/>
                          <a:cs typeface="Arial" panose="020B0604020202020204" pitchFamily="34" charset="0"/>
                        </a:rPr>
                        <a:t> de personal y Expedientes de adquisiciones.</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Acondicionar un espacio para el Archivo de Concentración.</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Actualización</a:t>
                      </a:r>
                      <a:r>
                        <a:rPr lang="es-MX" sz="1200" baseline="0" dirty="0" smtClean="0">
                          <a:latin typeface="Arial" panose="020B0604020202020204" pitchFamily="34" charset="0"/>
                          <a:cs typeface="Arial" panose="020B0604020202020204" pitchFamily="34" charset="0"/>
                        </a:rPr>
                        <a:t> y publicación de la Guía Simple de Archivos en la Plataforma Nacional de Transparencia.</a:t>
                      </a:r>
                      <a:endParaRPr lang="es-MX" dirty="0"/>
                    </a:p>
                  </a:txBody>
                  <a:tcPr/>
                </a:tc>
                <a:tc>
                  <a:txBody>
                    <a:bodyPr/>
                    <a:lstStyle/>
                    <a:p>
                      <a:r>
                        <a:rPr lang="es-MX" sz="1200" dirty="0" smtClean="0">
                          <a:latin typeface="Arial" panose="020B0604020202020204" pitchFamily="34" charset="0"/>
                          <a:cs typeface="Arial" panose="020B0604020202020204" pitchFamily="34" charset="0"/>
                        </a:rPr>
                        <a:t>Establecer un programa de Seguridad de la Información en materia de archivos.</a:t>
                      </a: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r h="1148018">
                <a:tc>
                  <a:txBody>
                    <a:bodyPr/>
                    <a:lstStyle/>
                    <a:p>
                      <a:r>
                        <a:rPr lang="es-MX" sz="1200" b="1" dirty="0" smtClean="0">
                          <a:latin typeface="Arial" panose="020B0604020202020204" pitchFamily="34" charset="0"/>
                          <a:cs typeface="Arial" panose="020B0604020202020204" pitchFamily="34" charset="0"/>
                        </a:rPr>
                        <a:t>Entregable 1</a:t>
                      </a:r>
                    </a:p>
                    <a:p>
                      <a:r>
                        <a:rPr lang="es-MX" sz="1200" dirty="0" smtClean="0">
                          <a:latin typeface="Arial" panose="020B0604020202020204" pitchFamily="34" charset="0"/>
                          <a:cs typeface="Arial" panose="020B0604020202020204" pitchFamily="34" charset="0"/>
                        </a:rPr>
                        <a:t>Directorio de los Integrantes del Sistema Institucional</a:t>
                      </a:r>
                      <a:r>
                        <a:rPr lang="es-MX" sz="1200" baseline="0" dirty="0" smtClean="0">
                          <a:latin typeface="Arial" panose="020B0604020202020204" pitchFamily="34" charset="0"/>
                          <a:cs typeface="Arial" panose="020B0604020202020204" pitchFamily="34" charset="0"/>
                        </a:rPr>
                        <a:t> de  Archivos</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Integrantes</a:t>
                      </a:r>
                      <a:r>
                        <a:rPr lang="es-MX" sz="1200" baseline="0" dirty="0" smtClean="0">
                          <a:latin typeface="Arial" panose="020B0604020202020204" pitchFamily="34" charset="0"/>
                          <a:cs typeface="Arial" panose="020B0604020202020204" pitchFamily="34" charset="0"/>
                        </a:rPr>
                        <a:t> del Sistema Inst. de Archivos, Responsables del archivo de tramite y Concentración.</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endParaRPr lang="es-MX" dirty="0"/>
                    </a:p>
                  </a:txBody>
                  <a:tcPr/>
                </a:tc>
                <a:tc>
                  <a:txBody>
                    <a:bodyPr/>
                    <a:lstStyle/>
                    <a:p>
                      <a:endParaRPr lang="es-MX"/>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extLst>
                  <a:ext uri="{0D108BD9-81ED-4DB2-BD59-A6C34878D82A}">
                    <a16:rowId xmlns:a16="http://schemas.microsoft.com/office/drawing/2014/main" val="10002"/>
                  </a:ext>
                </a:extLst>
              </a:tr>
              <a:tr h="1527383">
                <a:tc>
                  <a:txBody>
                    <a:bodyPr/>
                    <a:lstStyle/>
                    <a:p>
                      <a:r>
                        <a:rPr lang="es-MX" sz="1200" b="1" dirty="0" smtClean="0">
                          <a:latin typeface="Arial" panose="020B0604020202020204" pitchFamily="34" charset="0"/>
                          <a:cs typeface="Arial" panose="020B0604020202020204" pitchFamily="34" charset="0"/>
                        </a:rPr>
                        <a:t>Entregable 2</a:t>
                      </a:r>
                    </a:p>
                    <a:p>
                      <a:r>
                        <a:rPr lang="es-MX" sz="1200" dirty="0" smtClean="0">
                          <a:latin typeface="Arial" panose="020B0604020202020204" pitchFamily="34" charset="0"/>
                          <a:cs typeface="Arial" panose="020B0604020202020204" pitchFamily="34" charset="0"/>
                        </a:rPr>
                        <a:t>Acta</a:t>
                      </a:r>
                      <a:r>
                        <a:rPr lang="es-MX" sz="1200" baseline="0" dirty="0" smtClean="0">
                          <a:latin typeface="Arial" panose="020B0604020202020204" pitchFamily="34" charset="0"/>
                          <a:cs typeface="Arial" panose="020B0604020202020204" pitchFamily="34" charset="0"/>
                        </a:rPr>
                        <a:t> de integración del Grupo Interdisciplinario de valoración documental.</a:t>
                      </a:r>
                      <a:endParaRPr lang="es-MX" dirty="0"/>
                    </a:p>
                  </a:txBody>
                  <a:tcPr/>
                </a:tc>
                <a:tc>
                  <a:txBody>
                    <a:bodyPr/>
                    <a:lstStyle/>
                    <a:p>
                      <a:r>
                        <a:rPr lang="es-MX" sz="1200" dirty="0" smtClean="0">
                          <a:latin typeface="Arial" panose="020B0604020202020204" pitchFamily="34" charset="0"/>
                          <a:cs typeface="Arial" panose="020B0604020202020204" pitchFamily="34" charset="0"/>
                        </a:rPr>
                        <a:t>Conformado por los titulares de las áreas:</a:t>
                      </a:r>
                    </a:p>
                    <a:p>
                      <a:r>
                        <a:rPr lang="es-MX" sz="1200" dirty="0" smtClean="0">
                          <a:latin typeface="Arial" panose="020B0604020202020204" pitchFamily="34" charset="0"/>
                          <a:cs typeface="Arial" panose="020B0604020202020204" pitchFamily="34" charset="0"/>
                        </a:rPr>
                        <a:t>Jurídicas.</a:t>
                      </a:r>
                    </a:p>
                    <a:p>
                      <a:r>
                        <a:rPr lang="es-MX" sz="1200" dirty="0" smtClean="0">
                          <a:latin typeface="Arial" panose="020B0604020202020204" pitchFamily="34" charset="0"/>
                          <a:cs typeface="Arial" panose="020B0604020202020204" pitchFamily="34" charset="0"/>
                        </a:rPr>
                        <a:t>Planeación.</a:t>
                      </a:r>
                    </a:p>
                    <a:p>
                      <a:r>
                        <a:rPr lang="es-MX" sz="1200" dirty="0" smtClean="0">
                          <a:latin typeface="Arial" panose="020B0604020202020204" pitchFamily="34" charset="0"/>
                          <a:cs typeface="Arial" panose="020B0604020202020204" pitchFamily="34" charset="0"/>
                        </a:rPr>
                        <a:t>Coord.</a:t>
                      </a:r>
                      <a:r>
                        <a:rPr lang="es-MX" sz="1200" baseline="0" dirty="0" smtClean="0">
                          <a:latin typeface="Arial" panose="020B0604020202020204" pitchFamily="34" charset="0"/>
                          <a:cs typeface="Arial" panose="020B0604020202020204" pitchFamily="34" charset="0"/>
                        </a:rPr>
                        <a:t> De archivos y</a:t>
                      </a:r>
                    </a:p>
                    <a:p>
                      <a:r>
                        <a:rPr lang="es-MX" sz="1200" baseline="0" dirty="0" smtClean="0">
                          <a:latin typeface="Arial" panose="020B0604020202020204" pitchFamily="34" charset="0"/>
                          <a:cs typeface="Arial" panose="020B0604020202020204" pitchFamily="34" charset="0"/>
                        </a:rPr>
                        <a:t>Tecnología de la información.</a:t>
                      </a:r>
                      <a:endParaRPr lang="es-MX" sz="1200" dirty="0">
                        <a:latin typeface="Arial" panose="020B0604020202020204" pitchFamily="34" charset="0"/>
                        <a:cs typeface="Arial" panose="020B0604020202020204" pitchFamily="34" charset="0"/>
                      </a:endParaRPr>
                    </a:p>
                  </a:txBody>
                  <a:tcPr/>
                </a:tc>
                <a:tc>
                  <a:txBody>
                    <a:bodyPr/>
                    <a:lstStyle/>
                    <a:p>
                      <a:pPr algn="ctr"/>
                      <a:endParaRPr lang="es-MX" dirty="0"/>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dirty="0"/>
                    </a:p>
                  </a:txBody>
                  <a:tcPr/>
                </a:tc>
                <a:extLst>
                  <a:ext uri="{0D108BD9-81ED-4DB2-BD59-A6C34878D82A}">
                    <a16:rowId xmlns:a16="http://schemas.microsoft.com/office/drawing/2014/main" val="10003"/>
                  </a:ext>
                </a:extLst>
              </a:tr>
            </a:tbl>
          </a:graphicData>
        </a:graphic>
      </p:graphicFrame>
      <p:sp>
        <p:nvSpPr>
          <p:cNvPr id="9" name="Marcador de número de diapositiva 8"/>
          <p:cNvSpPr>
            <a:spLocks noGrp="1"/>
          </p:cNvSpPr>
          <p:nvPr>
            <p:ph type="sldNum" sz="quarter" idx="12"/>
          </p:nvPr>
        </p:nvSpPr>
        <p:spPr/>
        <p:txBody>
          <a:bodyPr/>
          <a:lstStyle/>
          <a:p>
            <a:fld id="{0EECA9D2-778A-4AE6-9A82-477E0DCDD62B}" type="slidenum">
              <a:rPr lang="es-MX" smtClean="0"/>
              <a:t>8</a:t>
            </a:fld>
            <a:endParaRPr lang="es-MX"/>
          </a:p>
        </p:txBody>
      </p:sp>
      <p:sp>
        <p:nvSpPr>
          <p:cNvPr id="10" name="Marcador de fecha 9"/>
          <p:cNvSpPr>
            <a:spLocks noGrp="1"/>
          </p:cNvSpPr>
          <p:nvPr>
            <p:ph type="dt" sz="half" idx="10"/>
          </p:nvPr>
        </p:nvSpPr>
        <p:spPr/>
        <p:txBody>
          <a:bodyPr/>
          <a:lstStyle/>
          <a:p>
            <a:fld id="{7953A8D2-4037-4CFE-87B7-15678F7651D7}" type="datetime1">
              <a:rPr lang="es-MX" smtClean="0"/>
              <a:t>05/02/2025</a:t>
            </a:fld>
            <a:endParaRPr lang="es-MX"/>
          </a:p>
        </p:txBody>
      </p:sp>
    </p:spTree>
    <p:extLst>
      <p:ext uri="{BB962C8B-B14F-4D97-AF65-F5344CB8AC3E}">
        <p14:creationId xmlns:p14="http://schemas.microsoft.com/office/powerpoint/2010/main" val="2160730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462584" y="1"/>
            <a:ext cx="4891216" cy="679621"/>
          </a:xfrm>
        </p:spPr>
        <p:txBody>
          <a:bodyPr>
            <a:normAutofit/>
          </a:bodyPr>
          <a:lstStyle/>
          <a:p>
            <a:r>
              <a:rPr lang="es-MX" sz="1200" dirty="0">
                <a:latin typeface="Arial" panose="020B0604020202020204" pitchFamily="34" charset="0"/>
                <a:cs typeface="Arial" panose="020B0604020202020204" pitchFamily="34" charset="0"/>
              </a:rPr>
              <a:t>DIRECCION DE TRANSPARENCIA</a:t>
            </a:r>
            <a:br>
              <a:rPr lang="es-MX" sz="1200" dirty="0">
                <a:latin typeface="Arial" panose="020B0604020202020204" pitchFamily="34" charset="0"/>
                <a:cs typeface="Arial" panose="020B0604020202020204" pitchFamily="34" charset="0"/>
              </a:rPr>
            </a:br>
            <a:r>
              <a:rPr lang="es-MX" sz="1200" dirty="0">
                <a:latin typeface="Arial" panose="020B0604020202020204" pitchFamily="34" charset="0"/>
                <a:cs typeface="Arial" panose="020B0604020202020204" pitchFamily="34" charset="0"/>
              </a:rPr>
              <a:t>AREA COORDINADORA DE ARCHIVOS</a:t>
            </a:r>
            <a:br>
              <a:rPr lang="es-MX" sz="1200" dirty="0">
                <a:latin typeface="Arial" panose="020B0604020202020204" pitchFamily="34" charset="0"/>
                <a:cs typeface="Arial" panose="020B0604020202020204" pitchFamily="34" charset="0"/>
              </a:rPr>
            </a:br>
            <a:r>
              <a:rPr lang="es-MX" sz="1200" b="1" dirty="0">
                <a:latin typeface="Arial" panose="020B0604020202020204" pitchFamily="34" charset="0"/>
                <a:cs typeface="Arial" panose="020B0604020202020204" pitchFamily="34" charset="0"/>
              </a:rPr>
              <a:t>PROGRAMA ANUAL DE DESARROLLO ARCHIVISTICO </a:t>
            </a:r>
            <a:r>
              <a:rPr lang="es-MX" sz="1200" b="1" dirty="0" smtClean="0">
                <a:latin typeface="Arial" panose="020B0604020202020204" pitchFamily="34" charset="0"/>
                <a:cs typeface="Arial" panose="020B0604020202020204" pitchFamily="34" charset="0"/>
              </a:rPr>
              <a:t>2025</a:t>
            </a:r>
            <a:endParaRPr lang="es-MX" sz="1200" dirty="0"/>
          </a:p>
        </p:txBody>
      </p:sp>
      <p:graphicFrame>
        <p:nvGraphicFramePr>
          <p:cNvPr id="5" name="Marcador de contenido 4"/>
          <p:cNvGraphicFramePr>
            <a:graphicFrameLocks noGrp="1"/>
          </p:cNvGraphicFramePr>
          <p:nvPr>
            <p:ph idx="1"/>
            <p:extLst>
              <p:ext uri="{D42A27DB-BD31-4B8C-83A1-F6EECF244321}">
                <p14:modId xmlns:p14="http://schemas.microsoft.com/office/powerpoint/2010/main" val="1137404794"/>
              </p:ext>
            </p:extLst>
          </p:nvPr>
        </p:nvGraphicFramePr>
        <p:xfrm>
          <a:off x="407772" y="679450"/>
          <a:ext cx="10946028" cy="5120640"/>
        </p:xfrm>
        <a:graphic>
          <a:graphicData uri="http://schemas.openxmlformats.org/drawingml/2006/table">
            <a:tbl>
              <a:tblPr firstRow="1" bandRow="1">
                <a:tableStyleId>{5C22544A-7EE6-4342-B048-85BDC9FD1C3A}</a:tableStyleId>
              </a:tblPr>
              <a:tblGrid>
                <a:gridCol w="1516562">
                  <a:extLst>
                    <a:ext uri="{9D8B030D-6E8A-4147-A177-3AD203B41FA5}">
                      <a16:colId xmlns:a16="http://schemas.microsoft.com/office/drawing/2014/main" val="20000"/>
                    </a:ext>
                  </a:extLst>
                </a:gridCol>
                <a:gridCol w="3426142">
                  <a:extLst>
                    <a:ext uri="{9D8B030D-6E8A-4147-A177-3AD203B41FA5}">
                      <a16:colId xmlns:a16="http://schemas.microsoft.com/office/drawing/2014/main" val="20001"/>
                    </a:ext>
                  </a:extLst>
                </a:gridCol>
                <a:gridCol w="641786">
                  <a:extLst>
                    <a:ext uri="{9D8B030D-6E8A-4147-A177-3AD203B41FA5}">
                      <a16:colId xmlns:a16="http://schemas.microsoft.com/office/drawing/2014/main" val="20002"/>
                    </a:ext>
                  </a:extLst>
                </a:gridCol>
                <a:gridCol w="874653">
                  <a:extLst>
                    <a:ext uri="{9D8B030D-6E8A-4147-A177-3AD203B41FA5}">
                      <a16:colId xmlns:a16="http://schemas.microsoft.com/office/drawing/2014/main" val="20003"/>
                    </a:ext>
                  </a:extLst>
                </a:gridCol>
                <a:gridCol w="784616">
                  <a:extLst>
                    <a:ext uri="{9D8B030D-6E8A-4147-A177-3AD203B41FA5}">
                      <a16:colId xmlns:a16="http://schemas.microsoft.com/office/drawing/2014/main" val="20004"/>
                    </a:ext>
                  </a:extLst>
                </a:gridCol>
                <a:gridCol w="874653">
                  <a:extLst>
                    <a:ext uri="{9D8B030D-6E8A-4147-A177-3AD203B41FA5}">
                      <a16:colId xmlns:a16="http://schemas.microsoft.com/office/drawing/2014/main" val="20005"/>
                    </a:ext>
                  </a:extLst>
                </a:gridCol>
                <a:gridCol w="810341">
                  <a:extLst>
                    <a:ext uri="{9D8B030D-6E8A-4147-A177-3AD203B41FA5}">
                      <a16:colId xmlns:a16="http://schemas.microsoft.com/office/drawing/2014/main" val="20006"/>
                    </a:ext>
                  </a:extLst>
                </a:gridCol>
                <a:gridCol w="655989">
                  <a:extLst>
                    <a:ext uri="{9D8B030D-6E8A-4147-A177-3AD203B41FA5}">
                      <a16:colId xmlns:a16="http://schemas.microsoft.com/office/drawing/2014/main" val="20007"/>
                    </a:ext>
                  </a:extLst>
                </a:gridCol>
                <a:gridCol w="720303">
                  <a:extLst>
                    <a:ext uri="{9D8B030D-6E8A-4147-A177-3AD203B41FA5}">
                      <a16:colId xmlns:a16="http://schemas.microsoft.com/office/drawing/2014/main" val="20008"/>
                    </a:ext>
                  </a:extLst>
                </a:gridCol>
                <a:gridCol w="640983">
                  <a:extLst>
                    <a:ext uri="{9D8B030D-6E8A-4147-A177-3AD203B41FA5}">
                      <a16:colId xmlns:a16="http://schemas.microsoft.com/office/drawing/2014/main" val="20009"/>
                    </a:ext>
                  </a:extLst>
                </a:gridCol>
              </a:tblGrid>
              <a:tr h="896816">
                <a:tc>
                  <a:txBody>
                    <a:bodyPr/>
                    <a:lstStyle/>
                    <a:p>
                      <a:endParaRPr lang="es-MX" b="0" dirty="0">
                        <a:solidFill>
                          <a:schemeClr val="tx1"/>
                        </a:solidFill>
                      </a:endParaRPr>
                    </a:p>
                  </a:txBody>
                  <a:tcPr>
                    <a:solidFill>
                      <a:schemeClr val="bg1">
                        <a:lumMod val="95000"/>
                      </a:schemeClr>
                    </a:solidFill>
                  </a:tcPr>
                </a:tc>
                <a:tc>
                  <a:txBody>
                    <a:bodyPr/>
                    <a:lstStyle/>
                    <a:p>
                      <a:r>
                        <a:rPr lang="es-MX" sz="1200" b="0" dirty="0" smtClean="0">
                          <a:solidFill>
                            <a:schemeClr val="tx1"/>
                          </a:solidFill>
                          <a:latin typeface="Arial" panose="020B0604020202020204" pitchFamily="34" charset="0"/>
                          <a:cs typeface="Arial" panose="020B0604020202020204" pitchFamily="34" charset="0"/>
                        </a:rPr>
                        <a:t>V. Unidad</a:t>
                      </a:r>
                      <a:r>
                        <a:rPr lang="es-MX" sz="1200" b="0" baseline="0" dirty="0" smtClean="0">
                          <a:solidFill>
                            <a:schemeClr val="tx1"/>
                          </a:solidFill>
                          <a:latin typeface="Arial" panose="020B0604020202020204" pitchFamily="34" charset="0"/>
                          <a:cs typeface="Arial" panose="020B0604020202020204" pitchFamily="34" charset="0"/>
                        </a:rPr>
                        <a:t> de Transparencia;</a:t>
                      </a:r>
                    </a:p>
                    <a:p>
                      <a:r>
                        <a:rPr lang="es-MX" sz="1200" b="0" baseline="0" dirty="0" smtClean="0">
                          <a:solidFill>
                            <a:schemeClr val="tx1"/>
                          </a:solidFill>
                          <a:latin typeface="Arial" panose="020B0604020202020204" pitchFamily="34" charset="0"/>
                          <a:cs typeface="Arial" panose="020B0604020202020204" pitchFamily="34" charset="0"/>
                        </a:rPr>
                        <a:t>VI. Órgano Interno de Control, y</a:t>
                      </a:r>
                    </a:p>
                    <a:p>
                      <a:r>
                        <a:rPr lang="es-MX" sz="1200" b="0" baseline="0" dirty="0" smtClean="0">
                          <a:solidFill>
                            <a:schemeClr val="tx1"/>
                          </a:solidFill>
                          <a:latin typeface="Arial" panose="020B0604020202020204" pitchFamily="34" charset="0"/>
                          <a:cs typeface="Arial" panose="020B0604020202020204" pitchFamily="34" charset="0"/>
                        </a:rPr>
                        <a:t>VII. Las áreas o unidades admvas. Productoras de la documentación</a:t>
                      </a:r>
                      <a:r>
                        <a:rPr lang="es-MX" b="0" baseline="0" dirty="0" smtClean="0">
                          <a:solidFill>
                            <a:schemeClr val="tx1"/>
                          </a:solidFill>
                        </a:rPr>
                        <a:t>.</a:t>
                      </a:r>
                      <a:endParaRPr lang="es-MX" b="0" dirty="0">
                        <a:solidFill>
                          <a:schemeClr val="tx1"/>
                        </a:solidFill>
                      </a:endParaRPr>
                    </a:p>
                  </a:txBody>
                  <a:tcPr>
                    <a:solidFill>
                      <a:schemeClr val="bg1">
                        <a:lumMod val="95000"/>
                      </a:schemeClr>
                    </a:solidFill>
                  </a:tcPr>
                </a:tc>
                <a:tc>
                  <a:txBody>
                    <a:bodyPr/>
                    <a:lstStyle/>
                    <a:p>
                      <a:endParaRPr lang="es-MX" b="0" dirty="0">
                        <a:solidFill>
                          <a:schemeClr val="tx1"/>
                        </a:solidFill>
                      </a:endParaRPr>
                    </a:p>
                  </a:txBody>
                  <a:tcPr>
                    <a:solidFill>
                      <a:schemeClr val="bg1">
                        <a:lumMod val="95000"/>
                      </a:schemeClr>
                    </a:solidFill>
                  </a:tcPr>
                </a:tc>
                <a:tc>
                  <a:txBody>
                    <a:bodyPr/>
                    <a:lstStyle/>
                    <a:p>
                      <a:endParaRPr lang="es-MX" b="0" dirty="0">
                        <a:solidFill>
                          <a:schemeClr val="tx1"/>
                        </a:solidFill>
                      </a:endParaRPr>
                    </a:p>
                  </a:txBody>
                  <a:tcPr>
                    <a:solidFill>
                      <a:schemeClr val="bg1">
                        <a:lumMod val="95000"/>
                      </a:schemeClr>
                    </a:solidFill>
                  </a:tcPr>
                </a:tc>
                <a:tc>
                  <a:txBody>
                    <a:bodyPr/>
                    <a:lstStyle/>
                    <a:p>
                      <a:endParaRPr lang="es-MX" b="0" dirty="0">
                        <a:solidFill>
                          <a:schemeClr val="tx1"/>
                        </a:solidFill>
                      </a:endParaRPr>
                    </a:p>
                  </a:txBody>
                  <a:tcPr>
                    <a:solidFill>
                      <a:schemeClr val="bg1">
                        <a:lumMod val="95000"/>
                      </a:schemeClr>
                    </a:solidFill>
                  </a:tcPr>
                </a:tc>
                <a:tc>
                  <a:txBody>
                    <a:bodyPr/>
                    <a:lstStyle/>
                    <a:p>
                      <a:endParaRPr lang="es-MX" b="0" dirty="0">
                        <a:solidFill>
                          <a:schemeClr val="tx1"/>
                        </a:solidFill>
                      </a:endParaRPr>
                    </a:p>
                  </a:txBody>
                  <a:tcPr>
                    <a:solidFill>
                      <a:schemeClr val="bg1">
                        <a:lumMod val="95000"/>
                      </a:schemeClr>
                    </a:solidFill>
                  </a:tcPr>
                </a:tc>
                <a:tc>
                  <a:txBody>
                    <a:bodyPr/>
                    <a:lstStyle/>
                    <a:p>
                      <a:endParaRPr lang="es-MX" b="0" dirty="0">
                        <a:solidFill>
                          <a:schemeClr val="tx1"/>
                        </a:solidFill>
                      </a:endParaRPr>
                    </a:p>
                  </a:txBody>
                  <a:tcPr>
                    <a:solidFill>
                      <a:schemeClr val="bg1">
                        <a:lumMod val="95000"/>
                      </a:schemeClr>
                    </a:solidFill>
                  </a:tcPr>
                </a:tc>
                <a:tc>
                  <a:txBody>
                    <a:bodyPr/>
                    <a:lstStyle/>
                    <a:p>
                      <a:endParaRPr lang="es-MX" b="0" dirty="0">
                        <a:solidFill>
                          <a:schemeClr val="tx1"/>
                        </a:solidFill>
                      </a:endParaRPr>
                    </a:p>
                  </a:txBody>
                  <a:tcPr>
                    <a:solidFill>
                      <a:schemeClr val="bg1">
                        <a:lumMod val="95000"/>
                      </a:schemeClr>
                    </a:solidFill>
                  </a:tcPr>
                </a:tc>
                <a:tc>
                  <a:txBody>
                    <a:bodyPr/>
                    <a:lstStyle/>
                    <a:p>
                      <a:endParaRPr lang="es-MX" b="0" dirty="0">
                        <a:solidFill>
                          <a:schemeClr val="tx1"/>
                        </a:solidFill>
                      </a:endParaRPr>
                    </a:p>
                  </a:txBody>
                  <a:tcPr>
                    <a:solidFill>
                      <a:schemeClr val="bg1">
                        <a:lumMod val="95000"/>
                      </a:schemeClr>
                    </a:solidFill>
                  </a:tcPr>
                </a:tc>
                <a:tc>
                  <a:txBody>
                    <a:bodyPr/>
                    <a:lstStyle/>
                    <a:p>
                      <a:endParaRPr lang="es-MX" b="0" dirty="0">
                        <a:solidFill>
                          <a:schemeClr val="tx1"/>
                        </a:solidFill>
                      </a:endParaRPr>
                    </a:p>
                  </a:txBody>
                  <a:tcPr>
                    <a:solidFill>
                      <a:schemeClr val="bg1">
                        <a:lumMod val="95000"/>
                      </a:schemeClr>
                    </a:solidFill>
                  </a:tcPr>
                </a:tc>
                <a:extLst>
                  <a:ext uri="{0D108BD9-81ED-4DB2-BD59-A6C34878D82A}">
                    <a16:rowId xmlns:a16="http://schemas.microsoft.com/office/drawing/2014/main" val="10000"/>
                  </a:ext>
                </a:extLst>
              </a:tr>
              <a:tr h="1165860">
                <a:tc>
                  <a:txBody>
                    <a:bodyPr/>
                    <a:lstStyle/>
                    <a:p>
                      <a:r>
                        <a:rPr lang="es-MX" sz="1200" b="1" dirty="0" smtClean="0">
                          <a:latin typeface="Arial" panose="020B0604020202020204" pitchFamily="34" charset="0"/>
                          <a:cs typeface="Arial" panose="020B0604020202020204" pitchFamily="34" charset="0"/>
                        </a:rPr>
                        <a:t>Entregable 3</a:t>
                      </a:r>
                    </a:p>
                    <a:p>
                      <a:r>
                        <a:rPr lang="es-MX" sz="1200" dirty="0" smtClean="0">
                          <a:latin typeface="Arial" panose="020B0604020202020204" pitchFamily="34" charset="0"/>
                          <a:cs typeface="Arial" panose="020B0604020202020204" pitchFamily="34" charset="0"/>
                        </a:rPr>
                        <a:t>Registro de documentos</a:t>
                      </a:r>
                      <a:r>
                        <a:rPr lang="es-MX" sz="1200" baseline="0" dirty="0" smtClean="0">
                          <a:latin typeface="Arial" panose="020B0604020202020204" pitchFamily="34" charset="0"/>
                          <a:cs typeface="Arial" panose="020B0604020202020204" pitchFamily="34" charset="0"/>
                        </a:rPr>
                        <a:t> electrónicos realizado a través del modulo e-oficio.</a:t>
                      </a:r>
                      <a:endParaRPr lang="es-MX" sz="1200" dirty="0">
                        <a:latin typeface="Arial" panose="020B0604020202020204" pitchFamily="34" charset="0"/>
                        <a:cs typeface="Arial" panose="020B0604020202020204" pitchFamily="34" charset="0"/>
                      </a:endParaRPr>
                    </a:p>
                  </a:txBody>
                  <a:tcPr/>
                </a:tc>
                <a:tc>
                  <a:txBody>
                    <a:bodyPr/>
                    <a:lstStyle/>
                    <a:p>
                      <a:pPr algn="l"/>
                      <a:r>
                        <a:rPr lang="es-MX" sz="1200" dirty="0" smtClean="0">
                          <a:latin typeface="Arial" panose="020B0604020202020204" pitchFamily="34" charset="0"/>
                          <a:cs typeface="Arial" panose="020B0604020202020204" pitchFamily="34" charset="0"/>
                        </a:rPr>
                        <a:t>1.-Gestion</a:t>
                      </a:r>
                      <a:r>
                        <a:rPr lang="es-MX" sz="1200" baseline="0" dirty="0" smtClean="0">
                          <a:latin typeface="Arial" panose="020B0604020202020204" pitchFamily="34" charset="0"/>
                          <a:cs typeface="Arial" panose="020B0604020202020204" pitchFamily="34" charset="0"/>
                        </a:rPr>
                        <a:t> de documentación interna de las unidades administrativas del Municipio.</a:t>
                      </a:r>
                      <a:endParaRPr lang="es-MX" sz="1200" dirty="0">
                        <a:latin typeface="Arial" panose="020B0604020202020204" pitchFamily="34" charset="0"/>
                        <a:cs typeface="Arial" panose="020B0604020202020204" pitchFamily="34" charset="0"/>
                      </a:endParaRPr>
                    </a:p>
                  </a:txBody>
                  <a:tcPr/>
                </a:tc>
                <a:tc>
                  <a:txBody>
                    <a:bodyPr/>
                    <a:lstStyle/>
                    <a:p>
                      <a:endParaRPr lang="es-MX" sz="1200" dirty="0">
                        <a:latin typeface="Arial" panose="020B0604020202020204" pitchFamily="34" charset="0"/>
                        <a:cs typeface="Arial" panose="020B0604020202020204" pitchFamily="34" charset="0"/>
                      </a:endParaRPr>
                    </a:p>
                  </a:txBody>
                  <a:tcPr/>
                </a:tc>
                <a:tc>
                  <a:txBody>
                    <a:bodyPr/>
                    <a:lstStyle/>
                    <a:p>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endParaRPr lang="es-MX" sz="1200" dirty="0">
                        <a:latin typeface="Arial" panose="020B0604020202020204" pitchFamily="34" charset="0"/>
                        <a:cs typeface="Arial" panose="020B0604020202020204" pitchFamily="34" charset="0"/>
                      </a:endParaRPr>
                    </a:p>
                  </a:txBody>
                  <a:tcPr/>
                </a:tc>
                <a:tc>
                  <a:txBody>
                    <a:bodyPr/>
                    <a:lstStyle/>
                    <a:p>
                      <a:endParaRPr lang="es-MX" sz="1200" dirty="0">
                        <a:latin typeface="Arial" panose="020B0604020202020204" pitchFamily="34" charset="0"/>
                        <a:cs typeface="Arial" panose="020B0604020202020204" pitchFamily="34" charset="0"/>
                      </a:endParaRPr>
                    </a:p>
                  </a:txBody>
                  <a:tcPr/>
                </a:tc>
                <a:tc>
                  <a:txBody>
                    <a:bodyPr/>
                    <a:lstStyle/>
                    <a:p>
                      <a:endParaRPr lang="es-MX" sz="1200" dirty="0">
                        <a:latin typeface="Arial" panose="020B0604020202020204" pitchFamily="34" charset="0"/>
                        <a:cs typeface="Arial" panose="020B0604020202020204" pitchFamily="34" charset="0"/>
                      </a:endParaRPr>
                    </a:p>
                  </a:txBody>
                  <a:tcPr/>
                </a:tc>
                <a:tc>
                  <a:txBody>
                    <a:bodyPr/>
                    <a:lstStyle/>
                    <a:p>
                      <a:endParaRPr lang="es-MX" sz="1200" dirty="0">
                        <a:latin typeface="Arial" panose="020B0604020202020204" pitchFamily="34" charset="0"/>
                        <a:cs typeface="Arial" panose="020B0604020202020204" pitchFamily="34" charset="0"/>
                      </a:endParaRPr>
                    </a:p>
                  </a:txBody>
                  <a:tcPr/>
                </a:tc>
                <a:tc>
                  <a:txBody>
                    <a:bodyPr/>
                    <a:lstStyle/>
                    <a:p>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r h="1165860">
                <a:tc>
                  <a:txBody>
                    <a:bodyPr/>
                    <a:lstStyle/>
                    <a:p>
                      <a:r>
                        <a:rPr lang="es-MX" sz="1200" b="1" dirty="0" smtClean="0">
                          <a:latin typeface="Arial" panose="020B0604020202020204" pitchFamily="34" charset="0"/>
                          <a:cs typeface="Arial" panose="020B0604020202020204" pitchFamily="34" charset="0"/>
                        </a:rPr>
                        <a:t>Entregable</a:t>
                      </a:r>
                      <a:r>
                        <a:rPr lang="es-MX" sz="1200" b="1" baseline="0" dirty="0" smtClean="0">
                          <a:latin typeface="Arial" panose="020B0604020202020204" pitchFamily="34" charset="0"/>
                          <a:cs typeface="Arial" panose="020B0604020202020204" pitchFamily="34" charset="0"/>
                        </a:rPr>
                        <a:t> 4</a:t>
                      </a:r>
                    </a:p>
                    <a:p>
                      <a:r>
                        <a:rPr lang="es-MX" sz="1200" baseline="0" dirty="0" smtClean="0">
                          <a:latin typeface="Arial" panose="020B0604020202020204" pitchFamily="34" charset="0"/>
                          <a:cs typeface="Arial" panose="020B0604020202020204" pitchFamily="34" charset="0"/>
                        </a:rPr>
                        <a:t>Inventarios documentales de archivos de tramite y archivos de concentración.</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1.-Archivos de tramite y archivos de concentración.</a:t>
                      </a:r>
                      <a:endParaRPr lang="es-MX" sz="1200" dirty="0">
                        <a:latin typeface="Arial" panose="020B0604020202020204" pitchFamily="34" charset="0"/>
                        <a:cs typeface="Arial" panose="020B0604020202020204" pitchFamily="34" charset="0"/>
                      </a:endParaRPr>
                    </a:p>
                  </a:txBody>
                  <a:tcPr/>
                </a:tc>
                <a:tc>
                  <a:txBody>
                    <a:bodyPr/>
                    <a:lstStyle/>
                    <a:p>
                      <a:endParaRPr lang="es-MX" sz="1200" dirty="0">
                        <a:latin typeface="Arial" panose="020B0604020202020204" pitchFamily="34" charset="0"/>
                        <a:cs typeface="Arial" panose="020B0604020202020204" pitchFamily="34" charset="0"/>
                      </a:endParaRPr>
                    </a:p>
                  </a:txBody>
                  <a:tcPr/>
                </a:tc>
                <a:tc>
                  <a:txBody>
                    <a:bodyPr/>
                    <a:lstStyle/>
                    <a:p>
                      <a:endParaRPr lang="es-MX" sz="1200" dirty="0">
                        <a:latin typeface="Arial" panose="020B0604020202020204" pitchFamily="34" charset="0"/>
                        <a:cs typeface="Arial" panose="020B0604020202020204" pitchFamily="34" charset="0"/>
                      </a:endParaRPr>
                    </a:p>
                  </a:txBody>
                  <a:tcPr/>
                </a:tc>
                <a:tc>
                  <a:txBody>
                    <a:bodyPr/>
                    <a:lstStyle/>
                    <a:p>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endParaRPr lang="es-MX" sz="1200" dirty="0">
                        <a:latin typeface="Arial" panose="020B0604020202020204" pitchFamily="34" charset="0"/>
                        <a:cs typeface="Arial" panose="020B0604020202020204" pitchFamily="34" charset="0"/>
                      </a:endParaRPr>
                    </a:p>
                  </a:txBody>
                  <a:tcPr/>
                </a:tc>
                <a:tc>
                  <a:txBody>
                    <a:bodyPr/>
                    <a:lstStyle/>
                    <a:p>
                      <a:endParaRPr lang="es-MX" sz="1200" dirty="0">
                        <a:latin typeface="Arial" panose="020B0604020202020204" pitchFamily="34" charset="0"/>
                        <a:cs typeface="Arial" panose="020B0604020202020204" pitchFamily="34" charset="0"/>
                      </a:endParaRPr>
                    </a:p>
                  </a:txBody>
                  <a:tcPr/>
                </a:tc>
                <a:tc>
                  <a:txBody>
                    <a:bodyPr/>
                    <a:lstStyle/>
                    <a:p>
                      <a:endParaRPr lang="es-MX" sz="1200" dirty="0">
                        <a:latin typeface="Arial" panose="020B0604020202020204" pitchFamily="34" charset="0"/>
                        <a:cs typeface="Arial" panose="020B0604020202020204" pitchFamily="34" charset="0"/>
                      </a:endParaRPr>
                    </a:p>
                  </a:txBody>
                  <a:tcPr/>
                </a:tc>
                <a:tc>
                  <a:txBody>
                    <a:bodyPr/>
                    <a:lstStyle/>
                    <a:p>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
                  </a:ext>
                </a:extLst>
              </a:tr>
              <a:tr h="986497">
                <a:tc>
                  <a:txBody>
                    <a:bodyPr/>
                    <a:lstStyle/>
                    <a:p>
                      <a:r>
                        <a:rPr lang="es-MX" sz="1200" b="1" dirty="0" smtClean="0">
                          <a:latin typeface="Arial" panose="020B0604020202020204" pitchFamily="34" charset="0"/>
                          <a:cs typeface="Arial" panose="020B0604020202020204" pitchFamily="34" charset="0"/>
                        </a:rPr>
                        <a:t>Entregable 5</a:t>
                      </a:r>
                    </a:p>
                    <a:p>
                      <a:r>
                        <a:rPr lang="es-MX" sz="1200" b="0" dirty="0" smtClean="0">
                          <a:latin typeface="Arial" panose="020B0604020202020204" pitchFamily="34" charset="0"/>
                          <a:cs typeface="Arial" panose="020B0604020202020204" pitchFamily="34" charset="0"/>
                        </a:rPr>
                        <a:t>Criterios específicos para la integración, control y digitalización.</a:t>
                      </a:r>
                      <a:endParaRPr lang="es-MX" sz="1200" b="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1.-Expedientes</a:t>
                      </a:r>
                      <a:r>
                        <a:rPr lang="es-MX" sz="1200" baseline="0" dirty="0" smtClean="0">
                          <a:latin typeface="Arial" panose="020B0604020202020204" pitchFamily="34" charset="0"/>
                          <a:cs typeface="Arial" panose="020B0604020202020204" pitchFamily="34" charset="0"/>
                        </a:rPr>
                        <a:t> de personal,</a:t>
                      </a:r>
                    </a:p>
                    <a:p>
                      <a:r>
                        <a:rPr lang="es-MX" sz="1200" baseline="0" dirty="0" smtClean="0">
                          <a:latin typeface="Arial" panose="020B0604020202020204" pitchFamily="34" charset="0"/>
                          <a:cs typeface="Arial" panose="020B0604020202020204" pitchFamily="34" charset="0"/>
                        </a:rPr>
                        <a:t>2.-Expedientes de adquisiciones.</a:t>
                      </a:r>
                    </a:p>
                    <a:p>
                      <a:r>
                        <a:rPr lang="es-MX" sz="1200" baseline="0" dirty="0" smtClean="0">
                          <a:latin typeface="Arial" panose="020B0604020202020204" pitchFamily="34" charset="0"/>
                          <a:cs typeface="Arial" panose="020B0604020202020204" pitchFamily="34" charset="0"/>
                        </a:rPr>
                        <a:t> </a:t>
                      </a:r>
                    </a:p>
                    <a:p>
                      <a:r>
                        <a:rPr lang="es-MX" sz="1200" baseline="0" dirty="0" smtClean="0">
                          <a:latin typeface="Arial" panose="020B0604020202020204" pitchFamily="34" charset="0"/>
                          <a:cs typeface="Arial" panose="020B0604020202020204" pitchFamily="34" charset="0"/>
                        </a:rPr>
                        <a:t>(otros según sea el caso)</a:t>
                      </a:r>
                      <a:endParaRPr lang="es-MX" sz="1200" dirty="0">
                        <a:latin typeface="Arial" panose="020B0604020202020204" pitchFamily="34" charset="0"/>
                        <a:cs typeface="Arial" panose="020B0604020202020204" pitchFamily="34" charset="0"/>
                      </a:endParaRPr>
                    </a:p>
                  </a:txBody>
                  <a:tcPr/>
                </a:tc>
                <a:tc>
                  <a:txBody>
                    <a:bodyPr/>
                    <a:lstStyle/>
                    <a:p>
                      <a:endParaRPr lang="es-MX" sz="1200">
                        <a:latin typeface="Arial" panose="020B0604020202020204" pitchFamily="34" charset="0"/>
                        <a:cs typeface="Arial" panose="020B0604020202020204" pitchFamily="34" charset="0"/>
                      </a:endParaRPr>
                    </a:p>
                  </a:txBody>
                  <a:tcPr/>
                </a:tc>
                <a:tc>
                  <a:txBody>
                    <a:bodyPr/>
                    <a:lstStyle/>
                    <a:p>
                      <a:endParaRPr lang="es-MX" sz="1200" dirty="0">
                        <a:latin typeface="Arial" panose="020B0604020202020204" pitchFamily="34" charset="0"/>
                        <a:cs typeface="Arial" panose="020B0604020202020204" pitchFamily="34" charset="0"/>
                      </a:endParaRPr>
                    </a:p>
                  </a:txBody>
                  <a:tcPr/>
                </a:tc>
                <a:tc>
                  <a:txBody>
                    <a:bodyPr/>
                    <a:lstStyle/>
                    <a:p>
                      <a:endParaRPr lang="es-MX" sz="1200">
                        <a:latin typeface="Arial" panose="020B0604020202020204" pitchFamily="34" charset="0"/>
                        <a:cs typeface="Arial" panose="020B0604020202020204" pitchFamily="34" charset="0"/>
                      </a:endParaRPr>
                    </a:p>
                  </a:txBody>
                  <a:tcPr/>
                </a:tc>
                <a:tc>
                  <a:txBody>
                    <a:bodyPr/>
                    <a:lstStyle/>
                    <a:p>
                      <a:endParaRPr lang="es-MX" sz="120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endParaRPr lang="es-MX" sz="1200">
                        <a:latin typeface="Arial" panose="020B0604020202020204" pitchFamily="34" charset="0"/>
                        <a:cs typeface="Arial" panose="020B0604020202020204" pitchFamily="34" charset="0"/>
                      </a:endParaRPr>
                    </a:p>
                  </a:txBody>
                  <a:tcPr/>
                </a:tc>
                <a:tc>
                  <a:txBody>
                    <a:bodyPr/>
                    <a:lstStyle/>
                    <a:p>
                      <a:endParaRPr lang="es-MX" sz="1200" dirty="0">
                        <a:latin typeface="Arial" panose="020B0604020202020204" pitchFamily="34" charset="0"/>
                        <a:cs typeface="Arial" panose="020B0604020202020204" pitchFamily="34" charset="0"/>
                      </a:endParaRPr>
                    </a:p>
                  </a:txBody>
                  <a:tcPr/>
                </a:tc>
                <a:tc>
                  <a:txBody>
                    <a:bodyPr/>
                    <a:lstStyle/>
                    <a:p>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3"/>
                  </a:ext>
                </a:extLst>
              </a:tr>
              <a:tr h="807134">
                <a:tc>
                  <a:txBody>
                    <a:bodyPr/>
                    <a:lstStyle/>
                    <a:p>
                      <a:r>
                        <a:rPr lang="es-MX" sz="1200" b="1" dirty="0" smtClean="0">
                          <a:latin typeface="Arial" panose="020B0604020202020204" pitchFamily="34" charset="0"/>
                          <a:cs typeface="Arial" panose="020B0604020202020204" pitchFamily="34" charset="0"/>
                        </a:rPr>
                        <a:t>Entregable 6</a:t>
                      </a:r>
                    </a:p>
                    <a:p>
                      <a:r>
                        <a:rPr lang="es-MX" sz="1200" b="0" dirty="0" smtClean="0">
                          <a:latin typeface="Arial" panose="020B0604020202020204" pitchFamily="34" charset="0"/>
                          <a:cs typeface="Arial" panose="020B0604020202020204" pitchFamily="34" charset="0"/>
                        </a:rPr>
                        <a:t>Archivo de Concentración</a:t>
                      </a:r>
                      <a:r>
                        <a:rPr lang="es-MX" sz="1200" b="0" baseline="0" dirty="0" smtClean="0">
                          <a:latin typeface="Arial" panose="020B0604020202020204" pitchFamily="34" charset="0"/>
                          <a:cs typeface="Arial" panose="020B0604020202020204" pitchFamily="34" charset="0"/>
                        </a:rPr>
                        <a:t> equipado.</a:t>
                      </a:r>
                      <a:endParaRPr lang="es-MX" sz="1200" b="0" dirty="0">
                        <a:latin typeface="Arial" panose="020B0604020202020204" pitchFamily="34" charset="0"/>
                        <a:cs typeface="Arial" panose="020B0604020202020204" pitchFamily="34" charset="0"/>
                      </a:endParaRPr>
                    </a:p>
                  </a:txBody>
                  <a:tcPr/>
                </a:tc>
                <a:tc>
                  <a:txBody>
                    <a:bodyPr/>
                    <a:lstStyle/>
                    <a:p>
                      <a:pPr algn="l"/>
                      <a:r>
                        <a:rPr lang="es-MX" sz="1200" dirty="0" smtClean="0">
                          <a:latin typeface="Arial" panose="020B0604020202020204" pitchFamily="34" charset="0"/>
                          <a:cs typeface="Arial" panose="020B0604020202020204" pitchFamily="34" charset="0"/>
                        </a:rPr>
                        <a:t>Ubicación  ?</a:t>
                      </a:r>
                      <a:endParaRPr lang="es-MX" sz="1200" dirty="0">
                        <a:latin typeface="Arial" panose="020B0604020202020204" pitchFamily="34" charset="0"/>
                        <a:cs typeface="Arial" panose="020B0604020202020204" pitchFamily="34" charset="0"/>
                      </a:endParaRPr>
                    </a:p>
                  </a:txBody>
                  <a:tcPr/>
                </a:tc>
                <a:tc>
                  <a:txBody>
                    <a:bodyPr/>
                    <a:lstStyle/>
                    <a:p>
                      <a:endParaRPr lang="es-MX" sz="1200">
                        <a:latin typeface="Arial" panose="020B0604020202020204" pitchFamily="34" charset="0"/>
                        <a:cs typeface="Arial" panose="020B0604020202020204" pitchFamily="34" charset="0"/>
                      </a:endParaRPr>
                    </a:p>
                  </a:txBody>
                  <a:tcPr/>
                </a:tc>
                <a:tc>
                  <a:txBody>
                    <a:bodyPr/>
                    <a:lstStyle/>
                    <a:p>
                      <a:endParaRPr lang="es-MX" sz="1200" dirty="0">
                        <a:latin typeface="Arial" panose="020B0604020202020204" pitchFamily="34" charset="0"/>
                        <a:cs typeface="Arial" panose="020B0604020202020204" pitchFamily="34" charset="0"/>
                      </a:endParaRPr>
                    </a:p>
                  </a:txBody>
                  <a:tcPr/>
                </a:tc>
                <a:tc>
                  <a:txBody>
                    <a:bodyPr/>
                    <a:lstStyle/>
                    <a:p>
                      <a:pPr algn="l"/>
                      <a:endParaRPr lang="es-MX" sz="1200" dirty="0">
                        <a:latin typeface="Arial" panose="020B0604020202020204" pitchFamily="34" charset="0"/>
                        <a:cs typeface="Arial" panose="020B0604020202020204" pitchFamily="34" charset="0"/>
                      </a:endParaRPr>
                    </a:p>
                  </a:txBody>
                  <a:tcPr/>
                </a:tc>
                <a:tc>
                  <a:txBody>
                    <a:bodyPr/>
                    <a:lstStyle/>
                    <a:p>
                      <a:endParaRPr lang="es-MX" sz="1200" dirty="0">
                        <a:latin typeface="Arial" panose="020B0604020202020204" pitchFamily="34" charset="0"/>
                        <a:cs typeface="Arial" panose="020B0604020202020204" pitchFamily="34" charset="0"/>
                      </a:endParaRPr>
                    </a:p>
                  </a:txBody>
                  <a:tcPr/>
                </a:tc>
                <a:tc>
                  <a:txBody>
                    <a:bodyPr/>
                    <a:lstStyle/>
                    <a:p>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endParaRPr lang="es-MX" sz="1200" dirty="0">
                        <a:latin typeface="Arial" panose="020B0604020202020204" pitchFamily="34" charset="0"/>
                        <a:cs typeface="Arial" panose="020B0604020202020204" pitchFamily="34" charset="0"/>
                      </a:endParaRPr>
                    </a:p>
                  </a:txBody>
                  <a:tcPr/>
                </a:tc>
                <a:tc>
                  <a:txBody>
                    <a:bodyPr/>
                    <a:lstStyle/>
                    <a:p>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4"/>
                  </a:ext>
                </a:extLst>
              </a:tr>
            </a:tbl>
          </a:graphicData>
        </a:graphic>
      </p:graphicFrame>
      <p:sp>
        <p:nvSpPr>
          <p:cNvPr id="8" name="Marcador de número de diapositiva 7"/>
          <p:cNvSpPr>
            <a:spLocks noGrp="1"/>
          </p:cNvSpPr>
          <p:nvPr>
            <p:ph type="sldNum" sz="quarter" idx="12"/>
          </p:nvPr>
        </p:nvSpPr>
        <p:spPr/>
        <p:txBody>
          <a:bodyPr/>
          <a:lstStyle/>
          <a:p>
            <a:fld id="{0EECA9D2-778A-4AE6-9A82-477E0DCDD62B}" type="slidenum">
              <a:rPr lang="es-MX" smtClean="0"/>
              <a:t>9</a:t>
            </a:fld>
            <a:endParaRPr lang="es-MX"/>
          </a:p>
        </p:txBody>
      </p:sp>
      <p:sp>
        <p:nvSpPr>
          <p:cNvPr id="9" name="Marcador de fecha 8"/>
          <p:cNvSpPr>
            <a:spLocks noGrp="1"/>
          </p:cNvSpPr>
          <p:nvPr>
            <p:ph type="dt" sz="half" idx="10"/>
          </p:nvPr>
        </p:nvSpPr>
        <p:spPr/>
        <p:txBody>
          <a:bodyPr/>
          <a:lstStyle/>
          <a:p>
            <a:fld id="{A3E534F2-BE57-48AD-B82D-895685F6061E}" type="datetime1">
              <a:rPr lang="es-MX" smtClean="0"/>
              <a:t>05/02/2025</a:t>
            </a:fld>
            <a:endParaRPr lang="es-MX"/>
          </a:p>
        </p:txBody>
      </p:sp>
    </p:spTree>
    <p:extLst>
      <p:ext uri="{BB962C8B-B14F-4D97-AF65-F5344CB8AC3E}">
        <p14:creationId xmlns:p14="http://schemas.microsoft.com/office/powerpoint/2010/main" val="4632360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697014" y="1"/>
            <a:ext cx="4656786" cy="618185"/>
          </a:xfrm>
        </p:spPr>
        <p:txBody>
          <a:bodyPr>
            <a:normAutofit/>
          </a:bodyPr>
          <a:lstStyle/>
          <a:p>
            <a:r>
              <a:rPr lang="es-MX" sz="1200" dirty="0">
                <a:latin typeface="Arial" panose="020B0604020202020204" pitchFamily="34" charset="0"/>
                <a:cs typeface="Arial" panose="020B0604020202020204" pitchFamily="34" charset="0"/>
              </a:rPr>
              <a:t>DIRECCION DE TRANSPARENCIA</a:t>
            </a:r>
            <a:br>
              <a:rPr lang="es-MX" sz="1200" dirty="0">
                <a:latin typeface="Arial" panose="020B0604020202020204" pitchFamily="34" charset="0"/>
                <a:cs typeface="Arial" panose="020B0604020202020204" pitchFamily="34" charset="0"/>
              </a:rPr>
            </a:br>
            <a:r>
              <a:rPr lang="es-MX" sz="1200" dirty="0">
                <a:latin typeface="Arial" panose="020B0604020202020204" pitchFamily="34" charset="0"/>
                <a:cs typeface="Arial" panose="020B0604020202020204" pitchFamily="34" charset="0"/>
              </a:rPr>
              <a:t>AREA COORDINADORA DE ARCHIVOS</a:t>
            </a:r>
            <a:br>
              <a:rPr lang="es-MX" sz="1200" dirty="0">
                <a:latin typeface="Arial" panose="020B0604020202020204" pitchFamily="34" charset="0"/>
                <a:cs typeface="Arial" panose="020B0604020202020204" pitchFamily="34" charset="0"/>
              </a:rPr>
            </a:br>
            <a:r>
              <a:rPr lang="es-MX" sz="1200" b="1" dirty="0">
                <a:latin typeface="Arial" panose="020B0604020202020204" pitchFamily="34" charset="0"/>
                <a:cs typeface="Arial" panose="020B0604020202020204" pitchFamily="34" charset="0"/>
              </a:rPr>
              <a:t>PROGRAMA ANUAL DE DESARROLLO ARCHIVISTICO </a:t>
            </a:r>
            <a:r>
              <a:rPr lang="es-MX" sz="1200" b="1" dirty="0" smtClean="0">
                <a:latin typeface="Arial" panose="020B0604020202020204" pitchFamily="34" charset="0"/>
                <a:cs typeface="Arial" panose="020B0604020202020204" pitchFamily="34" charset="0"/>
              </a:rPr>
              <a:t>2025</a:t>
            </a:r>
            <a:endParaRPr lang="es-MX" sz="1200" dirty="0"/>
          </a:p>
        </p:txBody>
      </p:sp>
      <p:graphicFrame>
        <p:nvGraphicFramePr>
          <p:cNvPr id="5" name="Marcador de contenido 4"/>
          <p:cNvGraphicFramePr>
            <a:graphicFrameLocks noGrp="1"/>
          </p:cNvGraphicFramePr>
          <p:nvPr>
            <p:ph idx="1"/>
            <p:extLst>
              <p:ext uri="{D42A27DB-BD31-4B8C-83A1-F6EECF244321}">
                <p14:modId xmlns:p14="http://schemas.microsoft.com/office/powerpoint/2010/main" val="1996849654"/>
              </p:ext>
            </p:extLst>
          </p:nvPr>
        </p:nvGraphicFramePr>
        <p:xfrm>
          <a:off x="838200" y="617538"/>
          <a:ext cx="10515600" cy="2560320"/>
        </p:xfrm>
        <a:graphic>
          <a:graphicData uri="http://schemas.openxmlformats.org/drawingml/2006/table">
            <a:tbl>
              <a:tblPr firstRow="1" bandRow="1">
                <a:tableStyleId>{5C22544A-7EE6-4342-B048-85BDC9FD1C3A}</a:tableStyleId>
              </a:tblPr>
              <a:tblGrid>
                <a:gridCol w="1673180">
                  <a:extLst>
                    <a:ext uri="{9D8B030D-6E8A-4147-A177-3AD203B41FA5}">
                      <a16:colId xmlns:a16="http://schemas.microsoft.com/office/drawing/2014/main" val="20000"/>
                    </a:ext>
                  </a:extLst>
                </a:gridCol>
                <a:gridCol w="1465974">
                  <a:extLst>
                    <a:ext uri="{9D8B030D-6E8A-4147-A177-3AD203B41FA5}">
                      <a16:colId xmlns:a16="http://schemas.microsoft.com/office/drawing/2014/main" val="20001"/>
                    </a:ext>
                  </a:extLst>
                </a:gridCol>
                <a:gridCol w="1045407">
                  <a:extLst>
                    <a:ext uri="{9D8B030D-6E8A-4147-A177-3AD203B41FA5}">
                      <a16:colId xmlns:a16="http://schemas.microsoft.com/office/drawing/2014/main" val="20002"/>
                    </a:ext>
                  </a:extLst>
                </a:gridCol>
                <a:gridCol w="850005">
                  <a:extLst>
                    <a:ext uri="{9D8B030D-6E8A-4147-A177-3AD203B41FA5}">
                      <a16:colId xmlns:a16="http://schemas.microsoft.com/office/drawing/2014/main" val="20003"/>
                    </a:ext>
                  </a:extLst>
                </a:gridCol>
                <a:gridCol w="888642">
                  <a:extLst>
                    <a:ext uri="{9D8B030D-6E8A-4147-A177-3AD203B41FA5}">
                      <a16:colId xmlns:a16="http://schemas.microsoft.com/office/drawing/2014/main" val="20004"/>
                    </a:ext>
                  </a:extLst>
                </a:gridCol>
                <a:gridCol w="1030310">
                  <a:extLst>
                    <a:ext uri="{9D8B030D-6E8A-4147-A177-3AD203B41FA5}">
                      <a16:colId xmlns:a16="http://schemas.microsoft.com/office/drawing/2014/main" val="20005"/>
                    </a:ext>
                  </a:extLst>
                </a:gridCol>
                <a:gridCol w="901521">
                  <a:extLst>
                    <a:ext uri="{9D8B030D-6E8A-4147-A177-3AD203B41FA5}">
                      <a16:colId xmlns:a16="http://schemas.microsoft.com/office/drawing/2014/main" val="20006"/>
                    </a:ext>
                  </a:extLst>
                </a:gridCol>
                <a:gridCol w="914400">
                  <a:extLst>
                    <a:ext uri="{9D8B030D-6E8A-4147-A177-3AD203B41FA5}">
                      <a16:colId xmlns:a16="http://schemas.microsoft.com/office/drawing/2014/main" val="20007"/>
                    </a:ext>
                  </a:extLst>
                </a:gridCol>
                <a:gridCol w="914400">
                  <a:extLst>
                    <a:ext uri="{9D8B030D-6E8A-4147-A177-3AD203B41FA5}">
                      <a16:colId xmlns:a16="http://schemas.microsoft.com/office/drawing/2014/main" val="20008"/>
                    </a:ext>
                  </a:extLst>
                </a:gridCol>
                <a:gridCol w="831761">
                  <a:extLst>
                    <a:ext uri="{9D8B030D-6E8A-4147-A177-3AD203B41FA5}">
                      <a16:colId xmlns:a16="http://schemas.microsoft.com/office/drawing/2014/main" val="20009"/>
                    </a:ext>
                  </a:extLst>
                </a:gridCol>
              </a:tblGrid>
              <a:tr h="1133665">
                <a:tc>
                  <a:txBody>
                    <a:bodyPr/>
                    <a:lstStyle/>
                    <a:p>
                      <a:r>
                        <a:rPr lang="es-MX" sz="1200" b="1" dirty="0" smtClean="0">
                          <a:solidFill>
                            <a:schemeClr val="tx1"/>
                          </a:solidFill>
                          <a:latin typeface="Arial" panose="020B0604020202020204" pitchFamily="34" charset="0"/>
                          <a:cs typeface="Arial" panose="020B0604020202020204" pitchFamily="34" charset="0"/>
                        </a:rPr>
                        <a:t>Entregable</a:t>
                      </a:r>
                      <a:r>
                        <a:rPr lang="es-MX" sz="1200" b="1" baseline="0" dirty="0" smtClean="0">
                          <a:solidFill>
                            <a:schemeClr val="tx1"/>
                          </a:solidFill>
                          <a:latin typeface="Arial" panose="020B0604020202020204" pitchFamily="34" charset="0"/>
                          <a:cs typeface="Arial" panose="020B0604020202020204" pitchFamily="34" charset="0"/>
                        </a:rPr>
                        <a:t> 7</a:t>
                      </a:r>
                    </a:p>
                    <a:p>
                      <a:r>
                        <a:rPr lang="es-MX" sz="1200" b="0" dirty="0" smtClean="0">
                          <a:solidFill>
                            <a:schemeClr val="tx1"/>
                          </a:solidFill>
                          <a:latin typeface="Arial" panose="020B0604020202020204" pitchFamily="34" charset="0"/>
                          <a:cs typeface="Arial" panose="020B0604020202020204" pitchFamily="34" charset="0"/>
                        </a:rPr>
                        <a:t>Guía</a:t>
                      </a:r>
                      <a:r>
                        <a:rPr lang="es-MX" sz="1200" b="0" baseline="0" dirty="0" smtClean="0">
                          <a:solidFill>
                            <a:schemeClr val="tx1"/>
                          </a:solidFill>
                          <a:latin typeface="Arial" panose="020B0604020202020204" pitchFamily="34" charset="0"/>
                          <a:cs typeface="Arial" panose="020B0604020202020204" pitchFamily="34" charset="0"/>
                        </a:rPr>
                        <a:t> simple de archivos en materia de transparencia, publicada en la plataforma de la misma .</a:t>
                      </a:r>
                      <a:endParaRPr lang="es-MX" sz="1200" b="0" dirty="0">
                        <a:solidFill>
                          <a:schemeClr val="tx1"/>
                        </a:solidFill>
                        <a:latin typeface="Arial" panose="020B0604020202020204" pitchFamily="34" charset="0"/>
                        <a:cs typeface="Arial" panose="020B0604020202020204" pitchFamily="34" charset="0"/>
                      </a:endParaRPr>
                    </a:p>
                  </a:txBody>
                  <a:tcPr>
                    <a:solidFill>
                      <a:schemeClr val="accent5">
                        <a:lumMod val="20000"/>
                        <a:lumOff val="80000"/>
                      </a:schemeClr>
                    </a:solidFill>
                  </a:tcPr>
                </a:tc>
                <a:tc>
                  <a:txBody>
                    <a:bodyPr/>
                    <a:lstStyle/>
                    <a:p>
                      <a:r>
                        <a:rPr lang="es-MX" sz="1200" b="0" dirty="0" smtClean="0">
                          <a:solidFill>
                            <a:schemeClr val="tx1"/>
                          </a:solidFill>
                          <a:latin typeface="Arial" panose="020B0604020202020204" pitchFamily="34" charset="0"/>
                          <a:cs typeface="Arial" panose="020B0604020202020204" pitchFamily="34" charset="0"/>
                        </a:rPr>
                        <a:t>1.-</a:t>
                      </a:r>
                      <a:r>
                        <a:rPr lang="es-MX" sz="1200" b="0" baseline="0" dirty="0" smtClean="0">
                          <a:solidFill>
                            <a:schemeClr val="tx1"/>
                          </a:solidFill>
                          <a:latin typeface="Arial" panose="020B0604020202020204" pitchFamily="34" charset="0"/>
                          <a:cs typeface="Arial" panose="020B0604020202020204" pitchFamily="34" charset="0"/>
                        </a:rPr>
                        <a:t> Archivos de trámite archivos de concentración del Municipio.</a:t>
                      </a:r>
                      <a:endParaRPr lang="es-MX" sz="1200" b="0" dirty="0">
                        <a:solidFill>
                          <a:schemeClr val="tx1"/>
                        </a:solidFill>
                        <a:latin typeface="Arial" panose="020B0604020202020204" pitchFamily="34" charset="0"/>
                        <a:cs typeface="Arial" panose="020B0604020202020204" pitchFamily="34" charset="0"/>
                      </a:endParaRPr>
                    </a:p>
                  </a:txBody>
                  <a:tcPr>
                    <a:solidFill>
                      <a:schemeClr val="accent5">
                        <a:lumMod val="20000"/>
                        <a:lumOff val="80000"/>
                      </a:schemeClr>
                    </a:solidFill>
                  </a:tcPr>
                </a:tc>
                <a:tc>
                  <a:txBody>
                    <a:bodyPr/>
                    <a:lstStyle/>
                    <a:p>
                      <a:endParaRPr lang="es-MX" dirty="0">
                        <a:solidFill>
                          <a:schemeClr val="tx1"/>
                        </a:solidFill>
                      </a:endParaRPr>
                    </a:p>
                  </a:txBody>
                  <a:tcPr>
                    <a:solidFill>
                      <a:schemeClr val="accent5">
                        <a:lumMod val="20000"/>
                        <a:lumOff val="80000"/>
                      </a:schemeClr>
                    </a:solidFill>
                  </a:tcPr>
                </a:tc>
                <a:tc>
                  <a:txBody>
                    <a:bodyPr/>
                    <a:lstStyle/>
                    <a:p>
                      <a:endParaRPr lang="es-MX" dirty="0">
                        <a:solidFill>
                          <a:schemeClr val="tx1"/>
                        </a:solidFill>
                      </a:endParaRPr>
                    </a:p>
                  </a:txBody>
                  <a:tcPr>
                    <a:solidFill>
                      <a:schemeClr val="accent5">
                        <a:lumMod val="20000"/>
                        <a:lumOff val="80000"/>
                      </a:schemeClr>
                    </a:solidFill>
                  </a:tcPr>
                </a:tc>
                <a:tc>
                  <a:txBody>
                    <a:bodyPr/>
                    <a:lstStyle/>
                    <a:p>
                      <a:endParaRPr lang="es-MX" dirty="0">
                        <a:solidFill>
                          <a:schemeClr val="tx1"/>
                        </a:solidFill>
                      </a:endParaRPr>
                    </a:p>
                  </a:txBody>
                  <a:tcPr>
                    <a:solidFill>
                      <a:schemeClr val="accent5">
                        <a:lumMod val="20000"/>
                        <a:lumOff val="80000"/>
                      </a:schemeClr>
                    </a:solidFill>
                  </a:tcPr>
                </a:tc>
                <a:tc>
                  <a:txBody>
                    <a:bodyPr/>
                    <a:lstStyle/>
                    <a:p>
                      <a:endParaRPr lang="es-MX" dirty="0">
                        <a:solidFill>
                          <a:schemeClr val="tx1"/>
                        </a:solidFill>
                      </a:endParaRPr>
                    </a:p>
                  </a:txBody>
                  <a:tcPr>
                    <a:solidFill>
                      <a:schemeClr val="accent5">
                        <a:lumMod val="20000"/>
                        <a:lumOff val="80000"/>
                      </a:schemeClr>
                    </a:solidFill>
                  </a:tcPr>
                </a:tc>
                <a:tc>
                  <a:txBody>
                    <a:bodyPr/>
                    <a:lstStyle/>
                    <a:p>
                      <a:endParaRPr lang="es-MX" dirty="0">
                        <a:solidFill>
                          <a:schemeClr val="tx1"/>
                        </a:solidFill>
                      </a:endParaRPr>
                    </a:p>
                  </a:txBody>
                  <a:tcPr>
                    <a:solidFill>
                      <a:schemeClr val="accent5">
                        <a:lumMod val="20000"/>
                        <a:lumOff val="80000"/>
                      </a:schemeClr>
                    </a:solidFill>
                  </a:tcPr>
                </a:tc>
                <a:tc>
                  <a:txBody>
                    <a:bodyPr/>
                    <a:lstStyle/>
                    <a:p>
                      <a:endParaRPr lang="es-MX" dirty="0">
                        <a:solidFill>
                          <a:schemeClr val="tx1"/>
                        </a:solidFill>
                      </a:endParaRPr>
                    </a:p>
                  </a:txBody>
                  <a:tcPr>
                    <a:solidFill>
                      <a:schemeClr val="accent5">
                        <a:lumMod val="20000"/>
                        <a:lumOff val="80000"/>
                      </a:schemeClr>
                    </a:solidFill>
                  </a:tcPr>
                </a:tc>
                <a:tc>
                  <a:txBody>
                    <a:bodyPr/>
                    <a:lstStyle/>
                    <a:p>
                      <a:pPr algn="ctr"/>
                      <a:r>
                        <a:rPr lang="es-MX" sz="1200" b="0" dirty="0" smtClean="0">
                          <a:solidFill>
                            <a:schemeClr val="tx1"/>
                          </a:solidFill>
                          <a:latin typeface="Arial" panose="020B0604020202020204" pitchFamily="34" charset="0"/>
                          <a:cs typeface="Arial" panose="020B0604020202020204" pitchFamily="34" charset="0"/>
                        </a:rPr>
                        <a:t>X</a:t>
                      </a:r>
                      <a:endParaRPr lang="es-MX" sz="1200" b="0" dirty="0">
                        <a:solidFill>
                          <a:schemeClr val="tx1"/>
                        </a:solidFill>
                        <a:latin typeface="Arial" panose="020B0604020202020204" pitchFamily="34" charset="0"/>
                        <a:cs typeface="Arial" panose="020B0604020202020204" pitchFamily="34" charset="0"/>
                      </a:endParaRPr>
                    </a:p>
                  </a:txBody>
                  <a:tcPr>
                    <a:solidFill>
                      <a:schemeClr val="accent5">
                        <a:lumMod val="20000"/>
                        <a:lumOff val="80000"/>
                      </a:schemeClr>
                    </a:solidFill>
                  </a:tcPr>
                </a:tc>
                <a:tc>
                  <a:txBody>
                    <a:bodyPr/>
                    <a:lstStyle/>
                    <a:p>
                      <a:endParaRPr lang="es-MX" dirty="0">
                        <a:solidFill>
                          <a:schemeClr val="tx1"/>
                        </a:solidFill>
                      </a:endParaRPr>
                    </a:p>
                  </a:txBody>
                  <a:tcPr>
                    <a:solidFill>
                      <a:schemeClr val="accent5">
                        <a:lumMod val="20000"/>
                        <a:lumOff val="80000"/>
                      </a:schemeClr>
                    </a:solidFill>
                  </a:tcPr>
                </a:tc>
                <a:extLst>
                  <a:ext uri="{0D108BD9-81ED-4DB2-BD59-A6C34878D82A}">
                    <a16:rowId xmlns:a16="http://schemas.microsoft.com/office/drawing/2014/main" val="10000"/>
                  </a:ext>
                </a:extLst>
              </a:tr>
              <a:tr h="1133665">
                <a:tc>
                  <a:txBody>
                    <a:bodyPr/>
                    <a:lstStyle/>
                    <a:p>
                      <a:r>
                        <a:rPr lang="es-MX" sz="1200" b="1" dirty="0" smtClean="0">
                          <a:latin typeface="Arial" panose="020B0604020202020204" pitchFamily="34" charset="0"/>
                          <a:cs typeface="Arial" panose="020B0604020202020204" pitchFamily="34" charset="0"/>
                        </a:rPr>
                        <a:t>Entregable 8</a:t>
                      </a:r>
                    </a:p>
                    <a:p>
                      <a:r>
                        <a:rPr lang="es-MX" sz="1200" b="0" dirty="0" smtClean="0">
                          <a:latin typeface="Arial" panose="020B0604020202020204" pitchFamily="34" charset="0"/>
                          <a:cs typeface="Arial" panose="020B0604020202020204" pitchFamily="34" charset="0"/>
                        </a:rPr>
                        <a:t>Políticas en materia de la Seguridad de</a:t>
                      </a:r>
                      <a:r>
                        <a:rPr lang="es-MX" sz="1200" b="0" baseline="0" dirty="0" smtClean="0">
                          <a:latin typeface="Arial" panose="020B0604020202020204" pitchFamily="34" charset="0"/>
                          <a:cs typeface="Arial" panose="020B0604020202020204" pitchFamily="34" charset="0"/>
                        </a:rPr>
                        <a:t> la </a:t>
                      </a:r>
                      <a:r>
                        <a:rPr lang="es-MX" sz="1200" b="0" dirty="0" smtClean="0">
                          <a:latin typeface="Arial" panose="020B0604020202020204" pitchFamily="34" charset="0"/>
                          <a:cs typeface="Arial" panose="020B0604020202020204" pitchFamily="34" charset="0"/>
                        </a:rPr>
                        <a:t> Información en materia de archivos, formalización.</a:t>
                      </a:r>
                      <a:endParaRPr lang="es-MX" b="0" dirty="0"/>
                    </a:p>
                  </a:txBody>
                  <a:tcPr/>
                </a:tc>
                <a:tc>
                  <a:txBody>
                    <a:bodyPr/>
                    <a:lstStyle/>
                    <a:p>
                      <a:r>
                        <a:rPr lang="es-MX" sz="1200" dirty="0" smtClean="0">
                          <a:latin typeface="Arial" panose="020B0604020202020204" pitchFamily="34" charset="0"/>
                          <a:cs typeface="Arial" panose="020B0604020202020204" pitchFamily="34" charset="0"/>
                        </a:rPr>
                        <a:t>1.-Archivos de tramite y archivos de concentración del Municipio.</a:t>
                      </a:r>
                      <a:endParaRPr lang="es-MX" sz="1200" dirty="0">
                        <a:latin typeface="Arial" panose="020B0604020202020204" pitchFamily="34" charset="0"/>
                        <a:cs typeface="Arial" panose="020B0604020202020204" pitchFamily="34" charset="0"/>
                      </a:endParaRPr>
                    </a:p>
                  </a:txBody>
                  <a:tcPr/>
                </a:tc>
                <a:tc>
                  <a:txBody>
                    <a:bodyPr/>
                    <a:lstStyle/>
                    <a:p>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dirty="0"/>
                    </a:p>
                  </a:txBody>
                  <a:tcPr/>
                </a:tc>
                <a:tc>
                  <a:txBody>
                    <a:bodyPr/>
                    <a:lstStyle/>
                    <a:p>
                      <a:endParaRPr lang="es-MX"/>
                    </a:p>
                  </a:txBody>
                  <a:tcPr/>
                </a:tc>
                <a:tc>
                  <a:txBody>
                    <a:bodyPr/>
                    <a:lstStyle/>
                    <a:p>
                      <a:endParaRPr lang="es-MX" dirty="0"/>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bl>
          </a:graphicData>
        </a:graphic>
      </p:graphicFrame>
      <p:sp>
        <p:nvSpPr>
          <p:cNvPr id="6" name="CuadroTexto 5"/>
          <p:cNvSpPr txBox="1"/>
          <p:nvPr/>
        </p:nvSpPr>
        <p:spPr>
          <a:xfrm>
            <a:off x="838200" y="3177858"/>
            <a:ext cx="10515600" cy="738664"/>
          </a:xfrm>
          <a:prstGeom prst="rect">
            <a:avLst/>
          </a:prstGeom>
          <a:noFill/>
        </p:spPr>
        <p:txBody>
          <a:bodyPr wrap="square" rtlCol="0">
            <a:spAutoFit/>
          </a:bodyPr>
          <a:lstStyle/>
          <a:p>
            <a:r>
              <a:rPr lang="es-MX" sz="1200" b="1" dirty="0" smtClean="0">
                <a:latin typeface="Arial" panose="020B0604020202020204" pitchFamily="34" charset="0"/>
                <a:cs typeface="Arial" panose="020B0604020202020204" pitchFamily="34" charset="0"/>
              </a:rPr>
              <a:t>4.3 Recursos Humanos</a:t>
            </a:r>
          </a:p>
          <a:p>
            <a:endParaRPr lang="es-MX" dirty="0"/>
          </a:p>
          <a:p>
            <a:r>
              <a:rPr lang="es-MX" sz="1200" dirty="0" smtClean="0">
                <a:latin typeface="Arial" panose="020B0604020202020204" pitchFamily="34" charset="0"/>
                <a:cs typeface="Arial" panose="020B0604020202020204" pitchFamily="34" charset="0"/>
              </a:rPr>
              <a:t>Para dar cumplimiento a lo establecido en el numero anterior, se tiene contemplado contar con las siguientes recursos humanos.</a:t>
            </a:r>
            <a:endParaRPr lang="es-MX" sz="1200" dirty="0">
              <a:latin typeface="Arial" panose="020B0604020202020204" pitchFamily="34" charset="0"/>
              <a:cs typeface="Arial" panose="020B0604020202020204" pitchFamily="34" charset="0"/>
            </a:endParaRPr>
          </a:p>
        </p:txBody>
      </p:sp>
      <p:graphicFrame>
        <p:nvGraphicFramePr>
          <p:cNvPr id="7" name="Tabla 6"/>
          <p:cNvGraphicFramePr>
            <a:graphicFrameLocks noGrp="1"/>
          </p:cNvGraphicFramePr>
          <p:nvPr>
            <p:extLst>
              <p:ext uri="{D42A27DB-BD31-4B8C-83A1-F6EECF244321}">
                <p14:modId xmlns:p14="http://schemas.microsoft.com/office/powerpoint/2010/main" val="3247282458"/>
              </p:ext>
            </p:extLst>
          </p:nvPr>
        </p:nvGraphicFramePr>
        <p:xfrm>
          <a:off x="1841156" y="4084356"/>
          <a:ext cx="5548185" cy="2224486"/>
        </p:xfrm>
        <a:graphic>
          <a:graphicData uri="http://schemas.openxmlformats.org/drawingml/2006/table">
            <a:tbl>
              <a:tblPr firstRow="1" bandRow="1">
                <a:tableStyleId>{5C22544A-7EE6-4342-B048-85BDC9FD1C3A}</a:tableStyleId>
              </a:tblPr>
              <a:tblGrid>
                <a:gridCol w="2804985">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tblGrid>
              <a:tr h="320945">
                <a:tc>
                  <a:txBody>
                    <a:bodyPr/>
                    <a:lstStyle/>
                    <a:p>
                      <a:r>
                        <a:rPr lang="es-MX" dirty="0" smtClean="0"/>
                        <a:t>FUNCION</a:t>
                      </a:r>
                      <a:endParaRPr lang="es-MX" dirty="0"/>
                    </a:p>
                  </a:txBody>
                  <a:tcPr/>
                </a:tc>
                <a:tc>
                  <a:txBody>
                    <a:bodyPr/>
                    <a:lstStyle/>
                    <a:p>
                      <a:r>
                        <a:rPr lang="es-MX" dirty="0" smtClean="0"/>
                        <a:t>NUMERO DE PERSONAS</a:t>
                      </a:r>
                      <a:endParaRPr lang="es-MX" dirty="0"/>
                    </a:p>
                  </a:txBody>
                  <a:tcPr/>
                </a:tc>
                <a:extLst>
                  <a:ext uri="{0D108BD9-81ED-4DB2-BD59-A6C34878D82A}">
                    <a16:rowId xmlns:a16="http://schemas.microsoft.com/office/drawing/2014/main" val="10000"/>
                  </a:ext>
                </a:extLst>
              </a:tr>
              <a:tr h="316549">
                <a:tc>
                  <a:txBody>
                    <a:bodyPr/>
                    <a:lstStyle/>
                    <a:p>
                      <a:r>
                        <a:rPr lang="es-MX" sz="1200" dirty="0" smtClean="0">
                          <a:latin typeface="Arial" panose="020B0604020202020204" pitchFamily="34" charset="0"/>
                          <a:cs typeface="Arial" panose="020B0604020202020204" pitchFamily="34" charset="0"/>
                        </a:rPr>
                        <a:t>Dirección </a:t>
                      </a:r>
                      <a:r>
                        <a:rPr lang="es-MX" sz="1200" baseline="0" dirty="0" smtClean="0">
                          <a:latin typeface="Arial" panose="020B0604020202020204" pitchFamily="34" charset="0"/>
                          <a:cs typeface="Arial" panose="020B0604020202020204" pitchFamily="34" charset="0"/>
                        </a:rPr>
                        <a:t>de Archivos.</a:t>
                      </a:r>
                      <a:endParaRPr lang="es-MX" sz="1200" dirty="0">
                        <a:latin typeface="Arial" panose="020B0604020202020204" pitchFamily="34" charset="0"/>
                        <a:cs typeface="Arial" panose="020B0604020202020204" pitchFamily="34" charset="0"/>
                      </a:endParaRPr>
                    </a:p>
                  </a:txBody>
                  <a:tcPr/>
                </a:tc>
                <a:tc>
                  <a:txBody>
                    <a:bodyPr/>
                    <a:lstStyle/>
                    <a:p>
                      <a:r>
                        <a:rPr lang="es-MX" dirty="0" smtClean="0"/>
                        <a:t>?</a:t>
                      </a:r>
                      <a:endParaRPr lang="es-MX" dirty="0"/>
                    </a:p>
                  </a:txBody>
                  <a:tcPr/>
                </a:tc>
                <a:extLst>
                  <a:ext uri="{0D108BD9-81ED-4DB2-BD59-A6C34878D82A}">
                    <a16:rowId xmlns:a16="http://schemas.microsoft.com/office/drawing/2014/main" val="10001"/>
                  </a:ext>
                </a:extLst>
              </a:tr>
              <a:tr h="320945">
                <a:tc>
                  <a:txBody>
                    <a:bodyPr/>
                    <a:lstStyle/>
                    <a:p>
                      <a:r>
                        <a:rPr lang="es-MX" sz="1200" dirty="0" smtClean="0">
                          <a:latin typeface="Arial" panose="020B0604020202020204" pitchFamily="34" charset="0"/>
                          <a:cs typeface="Arial" panose="020B0604020202020204" pitchFamily="34" charset="0"/>
                        </a:rPr>
                        <a:t>Archivo de Concentración.</a:t>
                      </a:r>
                      <a:endParaRPr lang="es-MX" sz="1200" dirty="0">
                        <a:latin typeface="Arial" panose="020B0604020202020204" pitchFamily="34" charset="0"/>
                        <a:cs typeface="Arial" panose="020B0604020202020204" pitchFamily="34" charset="0"/>
                      </a:endParaRPr>
                    </a:p>
                  </a:txBody>
                  <a:tcPr/>
                </a:tc>
                <a:tc>
                  <a:txBody>
                    <a:bodyPr/>
                    <a:lstStyle/>
                    <a:p>
                      <a:r>
                        <a:rPr lang="es-MX" dirty="0" smtClean="0"/>
                        <a:t>?</a:t>
                      </a:r>
                      <a:endParaRPr lang="es-MX" dirty="0"/>
                    </a:p>
                  </a:txBody>
                  <a:tcPr/>
                </a:tc>
                <a:extLst>
                  <a:ext uri="{0D108BD9-81ED-4DB2-BD59-A6C34878D82A}">
                    <a16:rowId xmlns:a16="http://schemas.microsoft.com/office/drawing/2014/main" val="10002"/>
                  </a:ext>
                </a:extLst>
              </a:tr>
              <a:tr h="39568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dirty="0" smtClean="0">
                          <a:latin typeface="Arial" panose="020B0604020202020204" pitchFamily="34" charset="0"/>
                          <a:cs typeface="Arial" panose="020B0604020202020204" pitchFamily="34" charset="0"/>
                        </a:rPr>
                        <a:t>Responsable de Archivos de Tramite.</a:t>
                      </a:r>
                      <a:endParaRPr lang="es-MX" sz="1200" dirty="0">
                        <a:latin typeface="Arial" panose="020B0604020202020204" pitchFamily="34" charset="0"/>
                        <a:cs typeface="Arial" panose="020B0604020202020204" pitchFamily="34" charset="0"/>
                      </a:endParaRPr>
                    </a:p>
                  </a:txBody>
                  <a:tcPr/>
                </a:tc>
                <a:tc>
                  <a:txBody>
                    <a:bodyPr/>
                    <a:lstStyle/>
                    <a:p>
                      <a:r>
                        <a:rPr lang="es-MX" dirty="0" smtClean="0"/>
                        <a:t>?</a:t>
                      </a:r>
                      <a:endParaRPr lang="es-MX" dirty="0"/>
                    </a:p>
                  </a:txBody>
                  <a:tcPr/>
                </a:tc>
                <a:extLst>
                  <a:ext uri="{0D108BD9-81ED-4DB2-BD59-A6C34878D82A}">
                    <a16:rowId xmlns:a16="http://schemas.microsoft.com/office/drawing/2014/main" val="10003"/>
                  </a:ext>
                </a:extLst>
              </a:tr>
              <a:tr h="320945">
                <a:tc>
                  <a:txBody>
                    <a:bodyPr/>
                    <a:lstStyle/>
                    <a:p>
                      <a:r>
                        <a:rPr lang="es-MX" sz="1200" dirty="0" smtClean="0">
                          <a:latin typeface="Arial" panose="020B0604020202020204" pitchFamily="34" charset="0"/>
                          <a:cs typeface="Arial" panose="020B0604020202020204" pitchFamily="34" charset="0"/>
                        </a:rPr>
                        <a:t>Oficialía de Partes.</a:t>
                      </a:r>
                      <a:endParaRPr lang="es-MX" sz="1200" dirty="0">
                        <a:latin typeface="Arial" panose="020B0604020202020204" pitchFamily="34" charset="0"/>
                        <a:cs typeface="Arial" panose="020B0604020202020204" pitchFamily="34" charset="0"/>
                      </a:endParaRPr>
                    </a:p>
                  </a:txBody>
                  <a:tcPr/>
                </a:tc>
                <a:tc>
                  <a:txBody>
                    <a:bodyPr/>
                    <a:lstStyle/>
                    <a:p>
                      <a:r>
                        <a:rPr lang="es-MX" dirty="0" smtClean="0"/>
                        <a:t>?</a:t>
                      </a:r>
                      <a:endParaRPr lang="es-MX" dirty="0"/>
                    </a:p>
                  </a:txBody>
                  <a:tcPr/>
                </a:tc>
                <a:extLst>
                  <a:ext uri="{0D108BD9-81ED-4DB2-BD59-A6C34878D82A}">
                    <a16:rowId xmlns:a16="http://schemas.microsoft.com/office/drawing/2014/main" val="10004"/>
                  </a:ext>
                </a:extLst>
              </a:tr>
              <a:tr h="320945">
                <a:tc>
                  <a:txBody>
                    <a:bodyPr/>
                    <a:lstStyle/>
                    <a:p>
                      <a:r>
                        <a:rPr lang="es-MX" sz="1200" dirty="0" smtClean="0">
                          <a:latin typeface="Arial" panose="020B0604020202020204" pitchFamily="34" charset="0"/>
                          <a:cs typeface="Arial" panose="020B0604020202020204" pitchFamily="34" charset="0"/>
                        </a:rPr>
                        <a:t>TOTAL</a:t>
                      </a:r>
                      <a:endParaRPr lang="es-MX" sz="1200" dirty="0">
                        <a:latin typeface="Arial" panose="020B0604020202020204" pitchFamily="34" charset="0"/>
                        <a:cs typeface="Arial" panose="020B0604020202020204" pitchFamily="34" charset="0"/>
                      </a:endParaRPr>
                    </a:p>
                  </a:txBody>
                  <a:tcPr/>
                </a:tc>
                <a:tc>
                  <a:txBody>
                    <a:bodyPr/>
                    <a:lstStyle/>
                    <a:p>
                      <a:endParaRPr lang="es-MX" dirty="0"/>
                    </a:p>
                  </a:txBody>
                  <a:tcPr/>
                </a:tc>
                <a:extLst>
                  <a:ext uri="{0D108BD9-81ED-4DB2-BD59-A6C34878D82A}">
                    <a16:rowId xmlns:a16="http://schemas.microsoft.com/office/drawing/2014/main" val="10005"/>
                  </a:ext>
                </a:extLst>
              </a:tr>
            </a:tbl>
          </a:graphicData>
        </a:graphic>
      </p:graphicFrame>
      <p:pic>
        <p:nvPicPr>
          <p:cNvPr id="8" name="Imagen 7"/>
          <p:cNvPicPr>
            <a:picLocks noChangeAspect="1"/>
          </p:cNvPicPr>
          <p:nvPr/>
        </p:nvPicPr>
        <p:blipFill>
          <a:blip r:embed="rId3"/>
          <a:stretch>
            <a:fillRect/>
          </a:stretch>
        </p:blipFill>
        <p:spPr>
          <a:xfrm>
            <a:off x="9025407" y="5104928"/>
            <a:ext cx="3066554" cy="975445"/>
          </a:xfrm>
          <a:prstGeom prst="rect">
            <a:avLst/>
          </a:prstGeom>
        </p:spPr>
      </p:pic>
      <p:sp>
        <p:nvSpPr>
          <p:cNvPr id="11" name="Marcador de número de diapositiva 10"/>
          <p:cNvSpPr>
            <a:spLocks noGrp="1"/>
          </p:cNvSpPr>
          <p:nvPr>
            <p:ph type="sldNum" sz="quarter" idx="12"/>
          </p:nvPr>
        </p:nvSpPr>
        <p:spPr/>
        <p:txBody>
          <a:bodyPr/>
          <a:lstStyle/>
          <a:p>
            <a:fld id="{0EECA9D2-778A-4AE6-9A82-477E0DCDD62B}" type="slidenum">
              <a:rPr lang="es-MX" smtClean="0"/>
              <a:t>10</a:t>
            </a:fld>
            <a:endParaRPr lang="es-MX"/>
          </a:p>
        </p:txBody>
      </p:sp>
      <p:sp>
        <p:nvSpPr>
          <p:cNvPr id="12" name="Marcador de fecha 11"/>
          <p:cNvSpPr>
            <a:spLocks noGrp="1"/>
          </p:cNvSpPr>
          <p:nvPr>
            <p:ph type="dt" sz="half" idx="10"/>
          </p:nvPr>
        </p:nvSpPr>
        <p:spPr/>
        <p:txBody>
          <a:bodyPr/>
          <a:lstStyle/>
          <a:p>
            <a:fld id="{8436D3D6-FE42-4D23-AD21-74D71C0D59C8}" type="datetime1">
              <a:rPr lang="es-MX" smtClean="0"/>
              <a:t>05/02/2025</a:t>
            </a:fld>
            <a:endParaRPr lang="es-MX"/>
          </a:p>
        </p:txBody>
      </p:sp>
    </p:spTree>
    <p:extLst>
      <p:ext uri="{BB962C8B-B14F-4D97-AF65-F5344CB8AC3E}">
        <p14:creationId xmlns:p14="http://schemas.microsoft.com/office/powerpoint/2010/main" val="35358243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632620" y="1"/>
            <a:ext cx="4721180" cy="682579"/>
          </a:xfrm>
        </p:spPr>
        <p:txBody>
          <a:bodyPr>
            <a:normAutofit/>
          </a:bodyPr>
          <a:lstStyle/>
          <a:p>
            <a:r>
              <a:rPr lang="es-MX" sz="1200" dirty="0">
                <a:latin typeface="Arial" panose="020B0604020202020204" pitchFamily="34" charset="0"/>
                <a:cs typeface="Arial" panose="020B0604020202020204" pitchFamily="34" charset="0"/>
              </a:rPr>
              <a:t>DIRECCION DE TRANSPARENCIA</a:t>
            </a:r>
            <a:br>
              <a:rPr lang="es-MX" sz="1200" dirty="0">
                <a:latin typeface="Arial" panose="020B0604020202020204" pitchFamily="34" charset="0"/>
                <a:cs typeface="Arial" panose="020B0604020202020204" pitchFamily="34" charset="0"/>
              </a:rPr>
            </a:br>
            <a:r>
              <a:rPr lang="es-MX" sz="1200" dirty="0">
                <a:latin typeface="Arial" panose="020B0604020202020204" pitchFamily="34" charset="0"/>
                <a:cs typeface="Arial" panose="020B0604020202020204" pitchFamily="34" charset="0"/>
              </a:rPr>
              <a:t>AREA COORDINADORA DE ARCHIVOS</a:t>
            </a:r>
            <a:br>
              <a:rPr lang="es-MX" sz="1200" dirty="0">
                <a:latin typeface="Arial" panose="020B0604020202020204" pitchFamily="34" charset="0"/>
                <a:cs typeface="Arial" panose="020B0604020202020204" pitchFamily="34" charset="0"/>
              </a:rPr>
            </a:br>
            <a:r>
              <a:rPr lang="es-MX" sz="1200" b="1" dirty="0">
                <a:latin typeface="Arial" panose="020B0604020202020204" pitchFamily="34" charset="0"/>
                <a:cs typeface="Arial" panose="020B0604020202020204" pitchFamily="34" charset="0"/>
              </a:rPr>
              <a:t>PROGRAMA ANUAL DE DESARROLLO ARCHIVISTICO </a:t>
            </a:r>
            <a:r>
              <a:rPr lang="es-MX" sz="1200" b="1" dirty="0" smtClean="0">
                <a:latin typeface="Arial" panose="020B0604020202020204" pitchFamily="34" charset="0"/>
                <a:cs typeface="Arial" panose="020B0604020202020204" pitchFamily="34" charset="0"/>
              </a:rPr>
              <a:t>2025</a:t>
            </a:r>
            <a:endParaRPr lang="es-MX" sz="1200" dirty="0"/>
          </a:p>
        </p:txBody>
      </p:sp>
      <p:sp>
        <p:nvSpPr>
          <p:cNvPr id="3" name="Marcador de contenido 2"/>
          <p:cNvSpPr>
            <a:spLocks noGrp="1"/>
          </p:cNvSpPr>
          <p:nvPr>
            <p:ph idx="1"/>
          </p:nvPr>
        </p:nvSpPr>
        <p:spPr>
          <a:xfrm>
            <a:off x="838200" y="682581"/>
            <a:ext cx="10515600" cy="561244"/>
          </a:xfrm>
        </p:spPr>
        <p:txBody>
          <a:bodyPr>
            <a:normAutofit/>
          </a:bodyPr>
          <a:lstStyle/>
          <a:p>
            <a:pPr marL="0" indent="0">
              <a:buNone/>
            </a:pPr>
            <a:r>
              <a:rPr lang="es-MX" sz="1200" b="1" dirty="0" smtClean="0">
                <a:latin typeface="Arial" panose="020B0604020202020204" pitchFamily="34" charset="0"/>
                <a:cs typeface="Arial" panose="020B0604020202020204" pitchFamily="34" charset="0"/>
              </a:rPr>
              <a:t>4.4 Tiempo de implementación y cronograma de actividades</a:t>
            </a:r>
          </a:p>
          <a:p>
            <a:pPr marL="0" indent="0">
              <a:buNone/>
            </a:pPr>
            <a:r>
              <a:rPr lang="es-MX" sz="1200" b="1" dirty="0">
                <a:latin typeface="Arial" panose="020B0604020202020204" pitchFamily="34" charset="0"/>
                <a:cs typeface="Arial" panose="020B0604020202020204" pitchFamily="34" charset="0"/>
              </a:rPr>
              <a:t> </a:t>
            </a:r>
            <a:r>
              <a:rPr lang="es-MX" sz="1200" b="1" dirty="0" smtClean="0">
                <a:latin typeface="Arial" panose="020B0604020202020204" pitchFamily="34" charset="0"/>
                <a:cs typeface="Arial" panose="020B0604020202020204" pitchFamily="34" charset="0"/>
              </a:rPr>
              <a:t>  CRONOGRAMA DE ACTIVIDADES PADA 2024                                                                                     PLAZO DE CADA ACTIVIDAD</a:t>
            </a:r>
            <a:endParaRPr lang="es-MX" sz="1200" b="1" dirty="0">
              <a:latin typeface="Arial" panose="020B0604020202020204" pitchFamily="34" charset="0"/>
              <a:cs typeface="Arial" panose="020B0604020202020204" pitchFamily="34" charset="0"/>
            </a:endParaRPr>
          </a:p>
        </p:txBody>
      </p:sp>
      <p:graphicFrame>
        <p:nvGraphicFramePr>
          <p:cNvPr id="8" name="Tabla 7"/>
          <p:cNvGraphicFramePr>
            <a:graphicFrameLocks noGrp="1"/>
          </p:cNvGraphicFramePr>
          <p:nvPr>
            <p:extLst>
              <p:ext uri="{D42A27DB-BD31-4B8C-83A1-F6EECF244321}">
                <p14:modId xmlns:p14="http://schemas.microsoft.com/office/powerpoint/2010/main" val="1117024600"/>
              </p:ext>
            </p:extLst>
          </p:nvPr>
        </p:nvGraphicFramePr>
        <p:xfrm>
          <a:off x="191066" y="1243825"/>
          <a:ext cx="11859906" cy="4997077"/>
        </p:xfrm>
        <a:graphic>
          <a:graphicData uri="http://schemas.openxmlformats.org/drawingml/2006/table">
            <a:tbl>
              <a:tblPr firstRow="1" bandRow="1">
                <a:tableStyleId>{5C22544A-7EE6-4342-B048-85BDC9FD1C3A}</a:tableStyleId>
              </a:tblPr>
              <a:tblGrid>
                <a:gridCol w="449230">
                  <a:extLst>
                    <a:ext uri="{9D8B030D-6E8A-4147-A177-3AD203B41FA5}">
                      <a16:colId xmlns:a16="http://schemas.microsoft.com/office/drawing/2014/main" val="20000"/>
                    </a:ext>
                  </a:extLst>
                </a:gridCol>
                <a:gridCol w="5405662">
                  <a:extLst>
                    <a:ext uri="{9D8B030D-6E8A-4147-A177-3AD203B41FA5}">
                      <a16:colId xmlns:a16="http://schemas.microsoft.com/office/drawing/2014/main" val="20001"/>
                    </a:ext>
                  </a:extLst>
                </a:gridCol>
                <a:gridCol w="477672">
                  <a:extLst>
                    <a:ext uri="{9D8B030D-6E8A-4147-A177-3AD203B41FA5}">
                      <a16:colId xmlns:a16="http://schemas.microsoft.com/office/drawing/2014/main" val="20002"/>
                    </a:ext>
                  </a:extLst>
                </a:gridCol>
                <a:gridCol w="477671">
                  <a:extLst>
                    <a:ext uri="{9D8B030D-6E8A-4147-A177-3AD203B41FA5}">
                      <a16:colId xmlns:a16="http://schemas.microsoft.com/office/drawing/2014/main" val="20003"/>
                    </a:ext>
                  </a:extLst>
                </a:gridCol>
                <a:gridCol w="532263">
                  <a:extLst>
                    <a:ext uri="{9D8B030D-6E8A-4147-A177-3AD203B41FA5}">
                      <a16:colId xmlns:a16="http://schemas.microsoft.com/office/drawing/2014/main" val="20004"/>
                    </a:ext>
                  </a:extLst>
                </a:gridCol>
                <a:gridCol w="545911">
                  <a:extLst>
                    <a:ext uri="{9D8B030D-6E8A-4147-A177-3AD203B41FA5}">
                      <a16:colId xmlns:a16="http://schemas.microsoft.com/office/drawing/2014/main" val="20005"/>
                    </a:ext>
                  </a:extLst>
                </a:gridCol>
                <a:gridCol w="518615">
                  <a:extLst>
                    <a:ext uri="{9D8B030D-6E8A-4147-A177-3AD203B41FA5}">
                      <a16:colId xmlns:a16="http://schemas.microsoft.com/office/drawing/2014/main" val="20006"/>
                    </a:ext>
                  </a:extLst>
                </a:gridCol>
                <a:gridCol w="464023">
                  <a:extLst>
                    <a:ext uri="{9D8B030D-6E8A-4147-A177-3AD203B41FA5}">
                      <a16:colId xmlns:a16="http://schemas.microsoft.com/office/drawing/2014/main" val="20007"/>
                    </a:ext>
                  </a:extLst>
                </a:gridCol>
                <a:gridCol w="450377">
                  <a:extLst>
                    <a:ext uri="{9D8B030D-6E8A-4147-A177-3AD203B41FA5}">
                      <a16:colId xmlns:a16="http://schemas.microsoft.com/office/drawing/2014/main" val="20008"/>
                    </a:ext>
                  </a:extLst>
                </a:gridCol>
                <a:gridCol w="504967">
                  <a:extLst>
                    <a:ext uri="{9D8B030D-6E8A-4147-A177-3AD203B41FA5}">
                      <a16:colId xmlns:a16="http://schemas.microsoft.com/office/drawing/2014/main" val="20009"/>
                    </a:ext>
                  </a:extLst>
                </a:gridCol>
                <a:gridCol w="586853">
                  <a:extLst>
                    <a:ext uri="{9D8B030D-6E8A-4147-A177-3AD203B41FA5}">
                      <a16:colId xmlns:a16="http://schemas.microsoft.com/office/drawing/2014/main" val="20010"/>
                    </a:ext>
                  </a:extLst>
                </a:gridCol>
                <a:gridCol w="491320">
                  <a:extLst>
                    <a:ext uri="{9D8B030D-6E8A-4147-A177-3AD203B41FA5}">
                      <a16:colId xmlns:a16="http://schemas.microsoft.com/office/drawing/2014/main" val="20011"/>
                    </a:ext>
                  </a:extLst>
                </a:gridCol>
                <a:gridCol w="504967">
                  <a:extLst>
                    <a:ext uri="{9D8B030D-6E8A-4147-A177-3AD203B41FA5}">
                      <a16:colId xmlns:a16="http://schemas.microsoft.com/office/drawing/2014/main" val="20012"/>
                    </a:ext>
                  </a:extLst>
                </a:gridCol>
                <a:gridCol w="450375">
                  <a:extLst>
                    <a:ext uri="{9D8B030D-6E8A-4147-A177-3AD203B41FA5}">
                      <a16:colId xmlns:a16="http://schemas.microsoft.com/office/drawing/2014/main" val="20013"/>
                    </a:ext>
                  </a:extLst>
                </a:gridCol>
              </a:tblGrid>
              <a:tr h="357645">
                <a:tc>
                  <a:txBody>
                    <a:bodyPr/>
                    <a:lstStyle/>
                    <a:p>
                      <a:r>
                        <a:rPr lang="es-MX" sz="1200" dirty="0" smtClean="0">
                          <a:solidFill>
                            <a:schemeClr val="lt1"/>
                          </a:solidFill>
                          <a:latin typeface="Arial" panose="020B0604020202020204" pitchFamily="34" charset="0"/>
                          <a:cs typeface="Arial" panose="020B0604020202020204" pitchFamily="34" charset="0"/>
                        </a:rPr>
                        <a:t>ID.</a:t>
                      </a:r>
                      <a:endParaRPr lang="es-MX" sz="1200" dirty="0">
                        <a:solidFill>
                          <a:schemeClr val="lt1"/>
                        </a:solidFill>
                        <a:latin typeface="Arial" panose="020B0604020202020204" pitchFamily="34" charset="0"/>
                        <a:cs typeface="Arial" panose="020B0604020202020204" pitchFamily="34" charset="0"/>
                      </a:endParaRPr>
                    </a:p>
                  </a:txBody>
                  <a:tcPr/>
                </a:tc>
                <a:tc>
                  <a:txBody>
                    <a:bodyPr/>
                    <a:lstStyle/>
                    <a:p>
                      <a:r>
                        <a:rPr lang="es-MX" sz="1200" dirty="0" smtClean="0">
                          <a:solidFill>
                            <a:schemeClr val="lt1"/>
                          </a:solidFill>
                          <a:latin typeface="Arial" panose="020B0604020202020204" pitchFamily="34" charset="0"/>
                          <a:cs typeface="Arial" panose="020B0604020202020204" pitchFamily="34" charset="0"/>
                        </a:rPr>
                        <a:t>ACTIVIDAD</a:t>
                      </a:r>
                      <a:endParaRPr lang="es-MX" sz="1200" dirty="0">
                        <a:solidFill>
                          <a:schemeClr val="lt1"/>
                        </a:solidFill>
                        <a:latin typeface="Arial" panose="020B0604020202020204" pitchFamily="34" charset="0"/>
                        <a:cs typeface="Arial" panose="020B0604020202020204" pitchFamily="34" charset="0"/>
                      </a:endParaRPr>
                    </a:p>
                  </a:txBody>
                  <a:tcPr>
                    <a:lnR w="12700" cmpd="sng">
                      <a:noFill/>
                    </a:lnR>
                  </a:tcPr>
                </a:tc>
                <a:tc>
                  <a:txBody>
                    <a:bodyPr/>
                    <a:lstStyle/>
                    <a:p>
                      <a:r>
                        <a:rPr lang="es-MX" sz="1100" dirty="0" smtClean="0">
                          <a:solidFill>
                            <a:schemeClr val="lt1"/>
                          </a:solidFill>
                          <a:latin typeface="Arial" panose="020B0604020202020204" pitchFamily="34" charset="0"/>
                          <a:cs typeface="Arial" panose="020B0604020202020204" pitchFamily="34" charset="0"/>
                        </a:rPr>
                        <a:t>ENE</a:t>
                      </a:r>
                      <a:endParaRPr lang="es-MX" sz="1100" dirty="0">
                        <a:solidFill>
                          <a:schemeClr val="lt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r>
                        <a:rPr lang="es-MX" sz="1100" dirty="0" smtClean="0">
                          <a:solidFill>
                            <a:schemeClr val="lt1"/>
                          </a:solidFill>
                          <a:latin typeface="Arial" panose="020B0604020202020204" pitchFamily="34" charset="0"/>
                          <a:cs typeface="Arial" panose="020B0604020202020204" pitchFamily="34" charset="0"/>
                        </a:rPr>
                        <a:t>FEB</a:t>
                      </a:r>
                      <a:endParaRPr lang="es-MX" sz="1100" dirty="0">
                        <a:solidFill>
                          <a:schemeClr val="lt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r>
                        <a:rPr lang="es-MX" sz="1100" dirty="0" smtClean="0">
                          <a:solidFill>
                            <a:schemeClr val="lt1"/>
                          </a:solidFill>
                          <a:latin typeface="Arial" panose="020B0604020202020204" pitchFamily="34" charset="0"/>
                          <a:cs typeface="Arial" panose="020B0604020202020204" pitchFamily="34" charset="0"/>
                        </a:rPr>
                        <a:t>MZO</a:t>
                      </a:r>
                      <a:endParaRPr lang="es-MX" sz="1100" dirty="0">
                        <a:solidFill>
                          <a:schemeClr val="lt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r>
                        <a:rPr lang="es-MX" sz="1100" dirty="0" smtClean="0">
                          <a:solidFill>
                            <a:schemeClr val="lt1"/>
                          </a:solidFill>
                          <a:latin typeface="Arial" panose="020B0604020202020204" pitchFamily="34" charset="0"/>
                          <a:cs typeface="Arial" panose="020B0604020202020204" pitchFamily="34" charset="0"/>
                        </a:rPr>
                        <a:t>ABR</a:t>
                      </a:r>
                      <a:endParaRPr lang="es-MX" sz="1100" dirty="0">
                        <a:solidFill>
                          <a:schemeClr val="lt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r>
                        <a:rPr lang="es-MX" sz="1100" dirty="0" smtClean="0">
                          <a:solidFill>
                            <a:schemeClr val="lt1"/>
                          </a:solidFill>
                          <a:latin typeface="Arial" panose="020B0604020202020204" pitchFamily="34" charset="0"/>
                          <a:cs typeface="Arial" panose="020B0604020202020204" pitchFamily="34" charset="0"/>
                        </a:rPr>
                        <a:t>MAY</a:t>
                      </a:r>
                      <a:endParaRPr lang="es-MX" sz="1100" dirty="0">
                        <a:solidFill>
                          <a:schemeClr val="lt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r>
                        <a:rPr lang="es-MX" sz="1100" dirty="0" smtClean="0">
                          <a:solidFill>
                            <a:schemeClr val="lt1"/>
                          </a:solidFill>
                          <a:latin typeface="Arial" panose="020B0604020202020204" pitchFamily="34" charset="0"/>
                          <a:cs typeface="Arial" panose="020B0604020202020204" pitchFamily="34" charset="0"/>
                        </a:rPr>
                        <a:t>JUN</a:t>
                      </a:r>
                      <a:endParaRPr lang="es-MX" sz="1100" dirty="0">
                        <a:solidFill>
                          <a:schemeClr val="lt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r>
                        <a:rPr lang="es-MX" sz="1100" dirty="0" smtClean="0">
                          <a:solidFill>
                            <a:schemeClr val="lt1"/>
                          </a:solidFill>
                          <a:latin typeface="Arial" panose="020B0604020202020204" pitchFamily="34" charset="0"/>
                          <a:cs typeface="Arial" panose="020B0604020202020204" pitchFamily="34" charset="0"/>
                        </a:rPr>
                        <a:t>JUL</a:t>
                      </a:r>
                      <a:endParaRPr lang="es-MX" sz="1100" dirty="0">
                        <a:solidFill>
                          <a:schemeClr val="lt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r>
                        <a:rPr lang="es-MX" sz="1100" dirty="0" smtClean="0">
                          <a:solidFill>
                            <a:schemeClr val="lt1"/>
                          </a:solidFill>
                          <a:latin typeface="Arial" panose="020B0604020202020204" pitchFamily="34" charset="0"/>
                          <a:cs typeface="Arial" panose="020B0604020202020204" pitchFamily="34" charset="0"/>
                        </a:rPr>
                        <a:t>AGO</a:t>
                      </a:r>
                      <a:endParaRPr lang="es-MX" sz="1100" dirty="0">
                        <a:solidFill>
                          <a:schemeClr val="lt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r>
                        <a:rPr lang="es-MX" sz="1100" dirty="0" smtClean="0">
                          <a:solidFill>
                            <a:schemeClr val="lt1"/>
                          </a:solidFill>
                          <a:latin typeface="Arial" panose="020B0604020202020204" pitchFamily="34" charset="0"/>
                          <a:cs typeface="Arial" panose="020B0604020202020204" pitchFamily="34" charset="0"/>
                        </a:rPr>
                        <a:t>SEPT</a:t>
                      </a:r>
                      <a:endParaRPr lang="es-MX" sz="1100" dirty="0">
                        <a:solidFill>
                          <a:schemeClr val="lt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r>
                        <a:rPr lang="es-MX" sz="1100" dirty="0" smtClean="0">
                          <a:solidFill>
                            <a:schemeClr val="lt1"/>
                          </a:solidFill>
                          <a:latin typeface="Arial" panose="020B0604020202020204" pitchFamily="34" charset="0"/>
                          <a:cs typeface="Arial" panose="020B0604020202020204" pitchFamily="34" charset="0"/>
                        </a:rPr>
                        <a:t>OCT</a:t>
                      </a:r>
                      <a:endParaRPr lang="es-MX" sz="1100" dirty="0">
                        <a:solidFill>
                          <a:schemeClr val="lt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r>
                        <a:rPr lang="es-MX" sz="1100" dirty="0" smtClean="0">
                          <a:solidFill>
                            <a:schemeClr val="lt1"/>
                          </a:solidFill>
                          <a:latin typeface="Arial" panose="020B0604020202020204" pitchFamily="34" charset="0"/>
                          <a:cs typeface="Arial" panose="020B0604020202020204" pitchFamily="34" charset="0"/>
                        </a:rPr>
                        <a:t>NOV</a:t>
                      </a:r>
                      <a:endParaRPr lang="es-MX" sz="1100" dirty="0">
                        <a:solidFill>
                          <a:schemeClr val="lt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r>
                        <a:rPr lang="es-MX" sz="1100" dirty="0" smtClean="0">
                          <a:solidFill>
                            <a:schemeClr val="lt1"/>
                          </a:solidFill>
                          <a:latin typeface="Arial" panose="020B0604020202020204" pitchFamily="34" charset="0"/>
                          <a:cs typeface="Arial" panose="020B0604020202020204" pitchFamily="34" charset="0"/>
                        </a:rPr>
                        <a:t>DIC</a:t>
                      </a:r>
                      <a:endParaRPr lang="es-MX" sz="1100" dirty="0">
                        <a:solidFill>
                          <a:schemeClr val="lt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254626">
                <a:tc>
                  <a:txBody>
                    <a:bodyPr/>
                    <a:lstStyle/>
                    <a:p>
                      <a:r>
                        <a:rPr lang="es-MX" sz="1200" b="1" dirty="0" smtClean="0">
                          <a:latin typeface="Arial" panose="020B0604020202020204" pitchFamily="34" charset="0"/>
                          <a:cs typeface="Arial" panose="020B0604020202020204" pitchFamily="34" charset="0"/>
                        </a:rPr>
                        <a:t>1</a:t>
                      </a:r>
                      <a:endParaRPr lang="es-MX" sz="1200" b="1" dirty="0">
                        <a:latin typeface="Arial" panose="020B0604020202020204" pitchFamily="34" charset="0"/>
                        <a:cs typeface="Arial" panose="020B0604020202020204" pitchFamily="34" charset="0"/>
                      </a:endParaRPr>
                    </a:p>
                  </a:txBody>
                  <a:tcPr/>
                </a:tc>
                <a:tc>
                  <a:txBody>
                    <a:bodyPr/>
                    <a:lstStyle/>
                    <a:p>
                      <a:r>
                        <a:rPr lang="es-MX" sz="1200" b="1" dirty="0" smtClean="0">
                          <a:latin typeface="Arial" panose="020B0604020202020204" pitchFamily="34" charset="0"/>
                          <a:cs typeface="Arial" panose="020B0604020202020204" pitchFamily="34" charset="0"/>
                        </a:rPr>
                        <a:t>Designación de responsable del Sistema Institucional de Archivos.</a:t>
                      </a:r>
                      <a:endParaRPr lang="es-MX" sz="1200" b="1"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lnT w="38100" cmpd="sng">
                      <a:noFill/>
                    </a:lnT>
                  </a:tcPr>
                </a:tc>
                <a:tc>
                  <a:txBody>
                    <a:bodyPr/>
                    <a:lstStyle/>
                    <a:p>
                      <a:pPr algn="ctr"/>
                      <a:endParaRPr lang="es-MX" sz="1200" dirty="0">
                        <a:latin typeface="Arial" panose="020B0604020202020204" pitchFamily="34" charset="0"/>
                        <a:cs typeface="Arial" panose="020B0604020202020204" pitchFamily="34" charset="0"/>
                      </a:endParaRPr>
                    </a:p>
                  </a:txBody>
                  <a:tcPr>
                    <a:lnT w="38100" cmpd="sng">
                      <a:noFill/>
                    </a:lnT>
                  </a:tcPr>
                </a:tc>
                <a:tc>
                  <a:txBody>
                    <a:bodyPr/>
                    <a:lstStyle/>
                    <a:p>
                      <a:pPr algn="ctr"/>
                      <a:endParaRPr lang="es-MX" sz="1200" dirty="0">
                        <a:latin typeface="Arial" panose="020B0604020202020204" pitchFamily="34" charset="0"/>
                        <a:cs typeface="Arial" panose="020B0604020202020204" pitchFamily="34" charset="0"/>
                      </a:endParaRPr>
                    </a:p>
                  </a:txBody>
                  <a:tcPr>
                    <a:lnT w="38100" cmpd="sng">
                      <a:noFill/>
                    </a:lnT>
                  </a:tcPr>
                </a:tc>
                <a:tc>
                  <a:txBody>
                    <a:bodyPr/>
                    <a:lstStyle/>
                    <a:p>
                      <a:pPr algn="ctr"/>
                      <a:endParaRPr lang="es-MX" sz="1200" dirty="0">
                        <a:latin typeface="Arial" panose="020B0604020202020204" pitchFamily="34" charset="0"/>
                        <a:cs typeface="Arial" panose="020B0604020202020204" pitchFamily="34" charset="0"/>
                      </a:endParaRPr>
                    </a:p>
                  </a:txBody>
                  <a:tcPr>
                    <a:lnT w="38100" cmpd="sng">
                      <a:noFill/>
                    </a:lnT>
                  </a:tcPr>
                </a:tc>
                <a:tc>
                  <a:txBody>
                    <a:bodyPr/>
                    <a:lstStyle/>
                    <a:p>
                      <a:pPr algn="ctr"/>
                      <a:endParaRPr lang="es-MX" sz="1200" dirty="0">
                        <a:latin typeface="Arial" panose="020B0604020202020204" pitchFamily="34" charset="0"/>
                        <a:cs typeface="Arial" panose="020B0604020202020204" pitchFamily="34" charset="0"/>
                      </a:endParaRPr>
                    </a:p>
                  </a:txBody>
                  <a:tcPr>
                    <a:lnT w="38100" cmpd="sng">
                      <a:noFill/>
                    </a:lnT>
                  </a:tcPr>
                </a:tc>
                <a:tc>
                  <a:txBody>
                    <a:bodyPr/>
                    <a:lstStyle/>
                    <a:p>
                      <a:pPr algn="ctr"/>
                      <a:endParaRPr lang="es-MX" sz="1200" dirty="0">
                        <a:latin typeface="Arial" panose="020B0604020202020204" pitchFamily="34" charset="0"/>
                        <a:cs typeface="Arial" panose="020B0604020202020204" pitchFamily="34" charset="0"/>
                      </a:endParaRPr>
                    </a:p>
                  </a:txBody>
                  <a:tcPr>
                    <a:lnT w="38100" cmpd="sng">
                      <a:noFill/>
                    </a:lnT>
                  </a:tcPr>
                </a:tc>
                <a:tc>
                  <a:txBody>
                    <a:bodyPr/>
                    <a:lstStyle/>
                    <a:p>
                      <a:pPr algn="ctr"/>
                      <a:endParaRPr lang="es-MX" sz="1200" dirty="0">
                        <a:latin typeface="Arial" panose="020B0604020202020204" pitchFamily="34" charset="0"/>
                        <a:cs typeface="Arial" panose="020B0604020202020204" pitchFamily="34" charset="0"/>
                      </a:endParaRPr>
                    </a:p>
                  </a:txBody>
                  <a:tcPr>
                    <a:lnT w="38100" cmpd="sng">
                      <a:noFill/>
                    </a:lnT>
                  </a:tcPr>
                </a:tc>
                <a:tc>
                  <a:txBody>
                    <a:bodyPr/>
                    <a:lstStyle/>
                    <a:p>
                      <a:pPr algn="ctr"/>
                      <a:endParaRPr lang="es-MX" sz="1200" dirty="0">
                        <a:latin typeface="Arial" panose="020B0604020202020204" pitchFamily="34" charset="0"/>
                        <a:cs typeface="Arial" panose="020B0604020202020204" pitchFamily="34" charset="0"/>
                      </a:endParaRPr>
                    </a:p>
                  </a:txBody>
                  <a:tcPr>
                    <a:lnT w="38100" cmpd="sng">
                      <a:noFill/>
                    </a:lnT>
                  </a:tcPr>
                </a:tc>
                <a:tc>
                  <a:txBody>
                    <a:bodyPr/>
                    <a:lstStyle/>
                    <a:p>
                      <a:pPr algn="ctr"/>
                      <a:endParaRPr lang="es-MX" sz="1200" dirty="0">
                        <a:latin typeface="Arial" panose="020B0604020202020204" pitchFamily="34" charset="0"/>
                        <a:cs typeface="Arial" panose="020B0604020202020204" pitchFamily="34" charset="0"/>
                      </a:endParaRPr>
                    </a:p>
                  </a:txBody>
                  <a:tcPr>
                    <a:lnT w="38100" cmpd="sng">
                      <a:noFill/>
                    </a:lnT>
                  </a:tcPr>
                </a:tc>
                <a:tc>
                  <a:txBody>
                    <a:bodyPr/>
                    <a:lstStyle/>
                    <a:p>
                      <a:pPr algn="ctr"/>
                      <a:endParaRPr lang="es-MX" sz="1200" dirty="0">
                        <a:latin typeface="Arial" panose="020B0604020202020204" pitchFamily="34" charset="0"/>
                        <a:cs typeface="Arial" panose="020B0604020202020204" pitchFamily="34" charset="0"/>
                      </a:endParaRPr>
                    </a:p>
                  </a:txBody>
                  <a:tcPr>
                    <a:lnT w="38100" cmpd="sng">
                      <a:noFill/>
                    </a:lnT>
                  </a:tcPr>
                </a:tc>
                <a:tc>
                  <a:txBody>
                    <a:bodyPr/>
                    <a:lstStyle/>
                    <a:p>
                      <a:pPr algn="ctr"/>
                      <a:endParaRPr lang="es-MX" sz="1200" dirty="0">
                        <a:latin typeface="Arial" panose="020B0604020202020204" pitchFamily="34" charset="0"/>
                        <a:cs typeface="Arial" panose="020B0604020202020204" pitchFamily="34" charset="0"/>
                      </a:endParaRPr>
                    </a:p>
                  </a:txBody>
                  <a:tcPr>
                    <a:lnT w="38100" cmpd="sng">
                      <a:noFill/>
                    </a:lnT>
                  </a:tcPr>
                </a:tc>
                <a:tc>
                  <a:txBody>
                    <a:bodyPr/>
                    <a:lstStyle/>
                    <a:p>
                      <a:pPr algn="ctr"/>
                      <a:endParaRPr lang="es-MX" sz="1200" dirty="0">
                        <a:latin typeface="Arial" panose="020B0604020202020204" pitchFamily="34" charset="0"/>
                        <a:cs typeface="Arial" panose="020B0604020202020204" pitchFamily="34" charset="0"/>
                      </a:endParaRPr>
                    </a:p>
                  </a:txBody>
                  <a:tcPr>
                    <a:lnT w="38100" cmpd="sng">
                      <a:noFill/>
                    </a:lnT>
                  </a:tcPr>
                </a:tc>
                <a:extLst>
                  <a:ext uri="{0D108BD9-81ED-4DB2-BD59-A6C34878D82A}">
                    <a16:rowId xmlns:a16="http://schemas.microsoft.com/office/drawing/2014/main" val="10001"/>
                  </a:ext>
                </a:extLst>
              </a:tr>
              <a:tr h="257355">
                <a:tc>
                  <a:txBody>
                    <a:bodyPr/>
                    <a:lstStyle/>
                    <a:p>
                      <a:r>
                        <a:rPr lang="es-MX" sz="1200" dirty="0" smtClean="0">
                          <a:latin typeface="Arial" panose="020B0604020202020204" pitchFamily="34" charset="0"/>
                          <a:cs typeface="Arial" panose="020B0604020202020204" pitchFamily="34" charset="0"/>
                        </a:rPr>
                        <a:t>1.1</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Oficios</a:t>
                      </a:r>
                      <a:r>
                        <a:rPr lang="es-MX" sz="1200" baseline="0" dirty="0" smtClean="0">
                          <a:latin typeface="Arial" panose="020B0604020202020204" pitchFamily="34" charset="0"/>
                          <a:cs typeface="Arial" panose="020B0604020202020204" pitchFamily="34" charset="0"/>
                        </a:rPr>
                        <a:t> de nombramiento o ratificación.</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 </a:t>
                      </a: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
                  </a:ext>
                </a:extLst>
              </a:tr>
              <a:tr h="477084">
                <a:tc>
                  <a:txBody>
                    <a:bodyPr/>
                    <a:lstStyle/>
                    <a:p>
                      <a:r>
                        <a:rPr lang="es-MX" sz="1200" b="1" dirty="0" smtClean="0">
                          <a:latin typeface="Arial" panose="020B0604020202020204" pitchFamily="34" charset="0"/>
                          <a:cs typeface="Arial" panose="020B0604020202020204" pitchFamily="34" charset="0"/>
                        </a:rPr>
                        <a:t>2</a:t>
                      </a:r>
                      <a:endParaRPr lang="es-MX" sz="1200" b="1" dirty="0">
                        <a:latin typeface="Arial" panose="020B0604020202020204" pitchFamily="34" charset="0"/>
                        <a:cs typeface="Arial" panose="020B0604020202020204" pitchFamily="34" charset="0"/>
                      </a:endParaRPr>
                    </a:p>
                  </a:txBody>
                  <a:tcPr/>
                </a:tc>
                <a:tc>
                  <a:txBody>
                    <a:bodyPr/>
                    <a:lstStyle/>
                    <a:p>
                      <a:r>
                        <a:rPr lang="es-MX" sz="1200" b="1" dirty="0" smtClean="0">
                          <a:latin typeface="Arial" panose="020B0604020202020204" pitchFamily="34" charset="0"/>
                          <a:cs typeface="Arial" panose="020B0604020202020204" pitchFamily="34" charset="0"/>
                        </a:rPr>
                        <a:t>Conformar un grupo interdisciplinario que coadyuve con la valoración documental, Coordinación de integrantes y sesión de conformación</a:t>
                      </a:r>
                      <a:r>
                        <a:rPr lang="es-MX" sz="1200" dirty="0" smtClean="0">
                          <a:latin typeface="Arial" panose="020B0604020202020204" pitchFamily="34" charset="0"/>
                          <a:cs typeface="Arial" panose="020B0604020202020204" pitchFamily="34" charset="0"/>
                        </a:rPr>
                        <a:t>.</a:t>
                      </a: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 </a:t>
                      </a: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a:latin typeface="Arial" panose="020B0604020202020204" pitchFamily="34" charset="0"/>
                        <a:cs typeface="Arial" panose="020B0604020202020204" pitchFamily="34" charset="0"/>
                      </a:endParaRPr>
                    </a:p>
                  </a:txBody>
                  <a:tcPr/>
                </a:tc>
                <a:tc>
                  <a:txBody>
                    <a:bodyPr/>
                    <a:lstStyle/>
                    <a:p>
                      <a:pPr algn="ctr"/>
                      <a:endParaRPr lang="es-MX" sz="1200">
                        <a:latin typeface="Arial" panose="020B0604020202020204" pitchFamily="34" charset="0"/>
                        <a:cs typeface="Arial" panose="020B0604020202020204" pitchFamily="34" charset="0"/>
                      </a:endParaRPr>
                    </a:p>
                  </a:txBody>
                  <a:tcPr/>
                </a:tc>
                <a:tc>
                  <a:txBody>
                    <a:bodyPr/>
                    <a:lstStyle/>
                    <a:p>
                      <a:pPr algn="ctr"/>
                      <a:endParaRPr lang="es-MX" sz="120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3"/>
                  </a:ext>
                </a:extLst>
              </a:tr>
              <a:tr h="453883">
                <a:tc>
                  <a:txBody>
                    <a:bodyPr/>
                    <a:lstStyle/>
                    <a:p>
                      <a:r>
                        <a:rPr lang="es-MX" sz="1200" dirty="0" smtClean="0">
                          <a:latin typeface="Arial" panose="020B0604020202020204" pitchFamily="34" charset="0"/>
                          <a:cs typeface="Arial" panose="020B0604020202020204" pitchFamily="34" charset="0"/>
                        </a:rPr>
                        <a:t>2.1</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Reglas de operación del Grupo Interdisciplinario de valoración documental</a:t>
                      </a: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 </a:t>
                      </a: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a:latin typeface="Arial" panose="020B0604020202020204" pitchFamily="34" charset="0"/>
                        <a:cs typeface="Arial" panose="020B0604020202020204" pitchFamily="34" charset="0"/>
                      </a:endParaRPr>
                    </a:p>
                  </a:txBody>
                  <a:tcPr/>
                </a:tc>
                <a:tc>
                  <a:txBody>
                    <a:bodyPr/>
                    <a:lstStyle/>
                    <a:p>
                      <a:pPr algn="ctr"/>
                      <a:endParaRPr lang="es-MX" sz="120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4"/>
                  </a:ext>
                </a:extLst>
              </a:tr>
              <a:tr h="357645">
                <a:tc>
                  <a:txBody>
                    <a:bodyPr/>
                    <a:lstStyle/>
                    <a:p>
                      <a:r>
                        <a:rPr lang="es-MX" sz="1200" dirty="0" smtClean="0">
                          <a:latin typeface="Arial" panose="020B0604020202020204" pitchFamily="34" charset="0"/>
                          <a:cs typeface="Arial" panose="020B0604020202020204" pitchFamily="34" charset="0"/>
                        </a:rPr>
                        <a:t>2.2</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Evaluar</a:t>
                      </a:r>
                      <a:r>
                        <a:rPr lang="es-MX" sz="1200" baseline="0" dirty="0" smtClean="0">
                          <a:latin typeface="Arial" panose="020B0604020202020204" pitchFamily="34" charset="0"/>
                          <a:cs typeface="Arial" panose="020B0604020202020204" pitchFamily="34" charset="0"/>
                        </a:rPr>
                        <a:t> la actualización del Catalogo de Disposición del Municipio.</a:t>
                      </a: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smtClean="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a:latin typeface="Arial" panose="020B0604020202020204" pitchFamily="34" charset="0"/>
                        <a:cs typeface="Arial" panose="020B0604020202020204" pitchFamily="34" charset="0"/>
                      </a:endParaRPr>
                    </a:p>
                  </a:txBody>
                  <a:tcPr/>
                </a:tc>
                <a:tc>
                  <a:txBody>
                    <a:bodyPr/>
                    <a:lstStyle/>
                    <a:p>
                      <a:pPr algn="ctr"/>
                      <a:endParaRPr lang="es-MX" sz="120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357645">
                <a:tc>
                  <a:txBody>
                    <a:bodyPr/>
                    <a:lstStyle/>
                    <a:p>
                      <a:r>
                        <a:rPr lang="es-MX" sz="1200" b="1" dirty="0" smtClean="0">
                          <a:latin typeface="Arial" panose="020B0604020202020204" pitchFamily="34" charset="0"/>
                          <a:cs typeface="Arial" panose="020B0604020202020204" pitchFamily="34" charset="0"/>
                        </a:rPr>
                        <a:t>3</a:t>
                      </a:r>
                      <a:endParaRPr lang="es-MX" sz="1200" b="1" dirty="0">
                        <a:latin typeface="Arial" panose="020B0604020202020204" pitchFamily="34" charset="0"/>
                        <a:cs typeface="Arial" panose="020B0604020202020204" pitchFamily="34" charset="0"/>
                      </a:endParaRPr>
                    </a:p>
                  </a:txBody>
                  <a:tcPr/>
                </a:tc>
                <a:tc>
                  <a:txBody>
                    <a:bodyPr/>
                    <a:lstStyle/>
                    <a:p>
                      <a:r>
                        <a:rPr lang="es-MX" sz="1200" b="1" dirty="0" smtClean="0">
                          <a:latin typeface="Arial" panose="020B0604020202020204" pitchFamily="34" charset="0"/>
                          <a:cs typeface="Arial" panose="020B0604020202020204" pitchFamily="34" charset="0"/>
                        </a:rPr>
                        <a:t>Capacitación</a:t>
                      </a:r>
                      <a:r>
                        <a:rPr lang="es-MX" sz="1200" b="1" baseline="0" dirty="0" smtClean="0">
                          <a:latin typeface="Arial" panose="020B0604020202020204" pitchFamily="34" charset="0"/>
                          <a:cs typeface="Arial" panose="020B0604020202020204" pitchFamily="34" charset="0"/>
                        </a:rPr>
                        <a:t> y asesoría en materia de gestión documental electrónica.(modulo e-oficio)</a:t>
                      </a:r>
                      <a:endParaRPr lang="es-MX" sz="1200" b="1"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 </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6"/>
                  </a:ext>
                </a:extLst>
              </a:tr>
              <a:tr h="357645">
                <a:tc>
                  <a:txBody>
                    <a:bodyPr/>
                    <a:lstStyle/>
                    <a:p>
                      <a:r>
                        <a:rPr lang="es-MX" sz="1200" dirty="0" smtClean="0">
                          <a:latin typeface="Arial" panose="020B0604020202020204" pitchFamily="34" charset="0"/>
                          <a:cs typeface="Arial" panose="020B0604020202020204" pitchFamily="34" charset="0"/>
                        </a:rPr>
                        <a:t>3.1</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Difusión Institucional sobre el uso del sistema.</a:t>
                      </a: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 </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7"/>
                  </a:ext>
                </a:extLst>
              </a:tr>
              <a:tr h="357645">
                <a:tc>
                  <a:txBody>
                    <a:bodyPr/>
                    <a:lstStyle/>
                    <a:p>
                      <a:r>
                        <a:rPr lang="es-MX" sz="1200" dirty="0" smtClean="0">
                          <a:latin typeface="Arial" panose="020B0604020202020204" pitchFamily="34" charset="0"/>
                          <a:cs typeface="Arial" panose="020B0604020202020204" pitchFamily="34" charset="0"/>
                        </a:rPr>
                        <a:t>3.2</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Asesoría al personal del uso del sistema.</a:t>
                      </a: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 </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8"/>
                  </a:ext>
                </a:extLst>
              </a:tr>
              <a:tr h="357645">
                <a:tc>
                  <a:txBody>
                    <a:bodyPr/>
                    <a:lstStyle/>
                    <a:p>
                      <a:r>
                        <a:rPr lang="es-MX" sz="1200" dirty="0" smtClean="0">
                          <a:latin typeface="Arial" panose="020B0604020202020204" pitchFamily="34" charset="0"/>
                          <a:cs typeface="Arial" panose="020B0604020202020204" pitchFamily="34" charset="0"/>
                        </a:rPr>
                        <a:t>3.3</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Integración de Información</a:t>
                      </a:r>
                      <a:r>
                        <a:rPr lang="es-MX" sz="1200" baseline="0" dirty="0" smtClean="0">
                          <a:latin typeface="Arial" panose="020B0604020202020204" pitchFamily="34" charset="0"/>
                          <a:cs typeface="Arial" panose="020B0604020202020204" pitchFamily="34" charset="0"/>
                        </a:rPr>
                        <a:t> de los usuarios para la admón.. del sistema</a:t>
                      </a: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9"/>
                  </a:ext>
                </a:extLst>
              </a:tr>
              <a:tr h="357645">
                <a:tc>
                  <a:txBody>
                    <a:bodyPr/>
                    <a:lstStyle/>
                    <a:p>
                      <a:r>
                        <a:rPr lang="es-MX" sz="1200" b="1" dirty="0" smtClean="0">
                          <a:latin typeface="Arial" panose="020B0604020202020204" pitchFamily="34" charset="0"/>
                          <a:cs typeface="Arial" panose="020B0604020202020204" pitchFamily="34" charset="0"/>
                        </a:rPr>
                        <a:t>4</a:t>
                      </a:r>
                      <a:endParaRPr lang="es-MX" sz="1200" b="1" dirty="0">
                        <a:latin typeface="Arial" panose="020B0604020202020204" pitchFamily="34" charset="0"/>
                        <a:cs typeface="Arial" panose="020B0604020202020204" pitchFamily="34" charset="0"/>
                      </a:endParaRPr>
                    </a:p>
                  </a:txBody>
                  <a:tcPr/>
                </a:tc>
                <a:tc>
                  <a:txBody>
                    <a:bodyPr/>
                    <a:lstStyle/>
                    <a:p>
                      <a:r>
                        <a:rPr lang="es-MX" sz="1200" b="1" dirty="0" smtClean="0">
                          <a:latin typeface="Arial" panose="020B0604020202020204" pitchFamily="34" charset="0"/>
                          <a:cs typeface="Arial" panose="020B0604020202020204" pitchFamily="34" charset="0"/>
                        </a:rPr>
                        <a:t>Inventarios documentales</a:t>
                      </a:r>
                      <a:r>
                        <a:rPr lang="es-MX" sz="1200" b="1" baseline="0" dirty="0" smtClean="0">
                          <a:latin typeface="Arial" panose="020B0604020202020204" pitchFamily="34" charset="0"/>
                          <a:cs typeface="Arial" panose="020B0604020202020204" pitchFamily="34" charset="0"/>
                        </a:rPr>
                        <a:t> de archivos de tramite y archivos de concentración.</a:t>
                      </a:r>
                      <a:endParaRPr lang="es-MX" sz="1200" b="1"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10"/>
                  </a:ext>
                </a:extLst>
              </a:tr>
              <a:tr h="357645">
                <a:tc>
                  <a:txBody>
                    <a:bodyPr/>
                    <a:lstStyle/>
                    <a:p>
                      <a:r>
                        <a:rPr lang="es-MX" sz="1200" dirty="0" smtClean="0">
                          <a:latin typeface="Arial" panose="020B0604020202020204" pitchFamily="34" charset="0"/>
                          <a:cs typeface="Arial" panose="020B0604020202020204" pitchFamily="34" charset="0"/>
                        </a:rPr>
                        <a:t>4.1</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Capacitación a</a:t>
                      </a:r>
                      <a:r>
                        <a:rPr lang="es-MX" sz="1200" baseline="0" dirty="0" smtClean="0">
                          <a:latin typeface="Arial" panose="020B0604020202020204" pitchFamily="34" charset="0"/>
                          <a:cs typeface="Arial" panose="020B0604020202020204" pitchFamily="34" charset="0"/>
                        </a:rPr>
                        <a:t> los Responsables de Archivo de Tramite(RAT),para la elaboración de los inventarios documentales.</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11"/>
                  </a:ext>
                </a:extLst>
              </a:tr>
              <a:tr h="357645">
                <a:tc>
                  <a:txBody>
                    <a:bodyPr/>
                    <a:lstStyle/>
                    <a:p>
                      <a:r>
                        <a:rPr lang="es-MX" sz="1200" dirty="0" smtClean="0">
                          <a:latin typeface="Arial" panose="020B0604020202020204" pitchFamily="34" charset="0"/>
                          <a:cs typeface="Arial" panose="020B0604020202020204" pitchFamily="34" charset="0"/>
                        </a:rPr>
                        <a:t>4.2</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Reporte total de expedientes registrados en inventarios documentales.</a:t>
                      </a: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a:latin typeface="Arial" panose="020B0604020202020204" pitchFamily="34" charset="0"/>
                        <a:cs typeface="Arial" panose="020B0604020202020204" pitchFamily="34" charset="0"/>
                      </a:endParaRPr>
                    </a:p>
                  </a:txBody>
                  <a:tcPr/>
                </a:tc>
                <a:tc>
                  <a:txBody>
                    <a:bodyPr/>
                    <a:lstStyle/>
                    <a:p>
                      <a:pPr algn="ctr"/>
                      <a:endParaRPr lang="es-MX" sz="120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X</a:t>
                      </a: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12"/>
                  </a:ext>
                </a:extLst>
              </a:tr>
            </a:tbl>
          </a:graphicData>
        </a:graphic>
      </p:graphicFrame>
      <p:sp>
        <p:nvSpPr>
          <p:cNvPr id="9" name="Marcador de número de diapositiva 8"/>
          <p:cNvSpPr>
            <a:spLocks noGrp="1"/>
          </p:cNvSpPr>
          <p:nvPr>
            <p:ph type="sldNum" sz="quarter" idx="12"/>
          </p:nvPr>
        </p:nvSpPr>
        <p:spPr/>
        <p:txBody>
          <a:bodyPr/>
          <a:lstStyle/>
          <a:p>
            <a:fld id="{0EECA9D2-778A-4AE6-9A82-477E0DCDD62B}" type="slidenum">
              <a:rPr lang="es-MX" smtClean="0"/>
              <a:t>11</a:t>
            </a:fld>
            <a:endParaRPr lang="es-MX"/>
          </a:p>
        </p:txBody>
      </p:sp>
      <p:sp>
        <p:nvSpPr>
          <p:cNvPr id="10" name="Marcador de fecha 9"/>
          <p:cNvSpPr>
            <a:spLocks noGrp="1"/>
          </p:cNvSpPr>
          <p:nvPr>
            <p:ph type="dt" sz="half" idx="10"/>
          </p:nvPr>
        </p:nvSpPr>
        <p:spPr/>
        <p:txBody>
          <a:bodyPr/>
          <a:lstStyle/>
          <a:p>
            <a:fld id="{CDDB6917-786D-4DEB-BA2E-89624E2C9611}" type="datetime1">
              <a:rPr lang="es-MX" smtClean="0"/>
              <a:t>05/02/2025</a:t>
            </a:fld>
            <a:endParaRPr lang="es-MX"/>
          </a:p>
        </p:txBody>
      </p:sp>
    </p:spTree>
    <p:extLst>
      <p:ext uri="{BB962C8B-B14F-4D97-AF65-F5344CB8AC3E}">
        <p14:creationId xmlns:p14="http://schemas.microsoft.com/office/powerpoint/2010/main" val="17891790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82936" y="1"/>
            <a:ext cx="4570863" cy="764274"/>
          </a:xfrm>
        </p:spPr>
        <p:txBody>
          <a:bodyPr>
            <a:normAutofit/>
          </a:bodyPr>
          <a:lstStyle/>
          <a:p>
            <a:r>
              <a:rPr lang="es-MX" sz="1200" dirty="0">
                <a:latin typeface="Arial" panose="020B0604020202020204" pitchFamily="34" charset="0"/>
                <a:cs typeface="Arial" panose="020B0604020202020204" pitchFamily="34" charset="0"/>
              </a:rPr>
              <a:t>DIRECCION DE TRANSPARENCIA</a:t>
            </a:r>
            <a:br>
              <a:rPr lang="es-MX" sz="1200" dirty="0">
                <a:latin typeface="Arial" panose="020B0604020202020204" pitchFamily="34" charset="0"/>
                <a:cs typeface="Arial" panose="020B0604020202020204" pitchFamily="34" charset="0"/>
              </a:rPr>
            </a:br>
            <a:r>
              <a:rPr lang="es-MX" sz="1200" dirty="0">
                <a:latin typeface="Arial" panose="020B0604020202020204" pitchFamily="34" charset="0"/>
                <a:cs typeface="Arial" panose="020B0604020202020204" pitchFamily="34" charset="0"/>
              </a:rPr>
              <a:t>AREA COORDINADORA DE ARCHIVOS</a:t>
            </a:r>
            <a:br>
              <a:rPr lang="es-MX" sz="1200" dirty="0">
                <a:latin typeface="Arial" panose="020B0604020202020204" pitchFamily="34" charset="0"/>
                <a:cs typeface="Arial" panose="020B0604020202020204" pitchFamily="34" charset="0"/>
              </a:rPr>
            </a:br>
            <a:r>
              <a:rPr lang="es-MX" sz="1200" b="1" dirty="0">
                <a:latin typeface="Arial" panose="020B0604020202020204" pitchFamily="34" charset="0"/>
                <a:cs typeface="Arial" panose="020B0604020202020204" pitchFamily="34" charset="0"/>
              </a:rPr>
              <a:t>PROGRAMA ANUAL DE DESARROLLO ARCHIVISTICO </a:t>
            </a:r>
            <a:r>
              <a:rPr lang="es-MX" sz="1200" b="1" dirty="0" smtClean="0">
                <a:latin typeface="Arial" panose="020B0604020202020204" pitchFamily="34" charset="0"/>
                <a:cs typeface="Arial" panose="020B0604020202020204" pitchFamily="34" charset="0"/>
              </a:rPr>
              <a:t>2025</a:t>
            </a:r>
            <a:endParaRPr lang="es-MX" sz="1200" dirty="0"/>
          </a:p>
        </p:txBody>
      </p:sp>
      <p:graphicFrame>
        <p:nvGraphicFramePr>
          <p:cNvPr id="6" name="Marcador de contenido 5"/>
          <p:cNvGraphicFramePr>
            <a:graphicFrameLocks noGrp="1"/>
          </p:cNvGraphicFramePr>
          <p:nvPr>
            <p:ph idx="1"/>
            <p:extLst>
              <p:ext uri="{D42A27DB-BD31-4B8C-83A1-F6EECF244321}">
                <p14:modId xmlns:p14="http://schemas.microsoft.com/office/powerpoint/2010/main" val="3785945544"/>
              </p:ext>
            </p:extLst>
          </p:nvPr>
        </p:nvGraphicFramePr>
        <p:xfrm>
          <a:off x="218369" y="1514898"/>
          <a:ext cx="11723418" cy="3421721"/>
        </p:xfrm>
        <a:graphic>
          <a:graphicData uri="http://schemas.openxmlformats.org/drawingml/2006/table">
            <a:tbl>
              <a:tblPr firstRow="1" bandRow="1">
                <a:tableStyleId>{5C22544A-7EE6-4342-B048-85BDC9FD1C3A}</a:tableStyleId>
              </a:tblPr>
              <a:tblGrid>
                <a:gridCol w="504962">
                  <a:extLst>
                    <a:ext uri="{9D8B030D-6E8A-4147-A177-3AD203B41FA5}">
                      <a16:colId xmlns:a16="http://schemas.microsoft.com/office/drawing/2014/main" val="20000"/>
                    </a:ext>
                  </a:extLst>
                </a:gridCol>
                <a:gridCol w="4954138">
                  <a:extLst>
                    <a:ext uri="{9D8B030D-6E8A-4147-A177-3AD203B41FA5}">
                      <a16:colId xmlns:a16="http://schemas.microsoft.com/office/drawing/2014/main" val="20001"/>
                    </a:ext>
                  </a:extLst>
                </a:gridCol>
                <a:gridCol w="545910">
                  <a:extLst>
                    <a:ext uri="{9D8B030D-6E8A-4147-A177-3AD203B41FA5}">
                      <a16:colId xmlns:a16="http://schemas.microsoft.com/office/drawing/2014/main" val="20002"/>
                    </a:ext>
                  </a:extLst>
                </a:gridCol>
                <a:gridCol w="573206">
                  <a:extLst>
                    <a:ext uri="{9D8B030D-6E8A-4147-A177-3AD203B41FA5}">
                      <a16:colId xmlns:a16="http://schemas.microsoft.com/office/drawing/2014/main" val="20003"/>
                    </a:ext>
                  </a:extLst>
                </a:gridCol>
                <a:gridCol w="545910">
                  <a:extLst>
                    <a:ext uri="{9D8B030D-6E8A-4147-A177-3AD203B41FA5}">
                      <a16:colId xmlns:a16="http://schemas.microsoft.com/office/drawing/2014/main" val="20004"/>
                    </a:ext>
                  </a:extLst>
                </a:gridCol>
                <a:gridCol w="518615">
                  <a:extLst>
                    <a:ext uri="{9D8B030D-6E8A-4147-A177-3AD203B41FA5}">
                      <a16:colId xmlns:a16="http://schemas.microsoft.com/office/drawing/2014/main" val="20005"/>
                    </a:ext>
                  </a:extLst>
                </a:gridCol>
                <a:gridCol w="532263">
                  <a:extLst>
                    <a:ext uri="{9D8B030D-6E8A-4147-A177-3AD203B41FA5}">
                      <a16:colId xmlns:a16="http://schemas.microsoft.com/office/drawing/2014/main" val="20006"/>
                    </a:ext>
                  </a:extLst>
                </a:gridCol>
                <a:gridCol w="573206">
                  <a:extLst>
                    <a:ext uri="{9D8B030D-6E8A-4147-A177-3AD203B41FA5}">
                      <a16:colId xmlns:a16="http://schemas.microsoft.com/office/drawing/2014/main" val="20007"/>
                    </a:ext>
                  </a:extLst>
                </a:gridCol>
                <a:gridCol w="573206">
                  <a:extLst>
                    <a:ext uri="{9D8B030D-6E8A-4147-A177-3AD203B41FA5}">
                      <a16:colId xmlns:a16="http://schemas.microsoft.com/office/drawing/2014/main" val="20008"/>
                    </a:ext>
                  </a:extLst>
                </a:gridCol>
                <a:gridCol w="477672">
                  <a:extLst>
                    <a:ext uri="{9D8B030D-6E8A-4147-A177-3AD203B41FA5}">
                      <a16:colId xmlns:a16="http://schemas.microsoft.com/office/drawing/2014/main" val="20009"/>
                    </a:ext>
                  </a:extLst>
                </a:gridCol>
                <a:gridCol w="573206">
                  <a:extLst>
                    <a:ext uri="{9D8B030D-6E8A-4147-A177-3AD203B41FA5}">
                      <a16:colId xmlns:a16="http://schemas.microsoft.com/office/drawing/2014/main" val="20010"/>
                    </a:ext>
                  </a:extLst>
                </a:gridCol>
                <a:gridCol w="532262">
                  <a:extLst>
                    <a:ext uri="{9D8B030D-6E8A-4147-A177-3AD203B41FA5}">
                      <a16:colId xmlns:a16="http://schemas.microsoft.com/office/drawing/2014/main" val="20011"/>
                    </a:ext>
                  </a:extLst>
                </a:gridCol>
                <a:gridCol w="464024">
                  <a:extLst>
                    <a:ext uri="{9D8B030D-6E8A-4147-A177-3AD203B41FA5}">
                      <a16:colId xmlns:a16="http://schemas.microsoft.com/office/drawing/2014/main" val="20012"/>
                    </a:ext>
                  </a:extLst>
                </a:gridCol>
                <a:gridCol w="354838">
                  <a:extLst>
                    <a:ext uri="{9D8B030D-6E8A-4147-A177-3AD203B41FA5}">
                      <a16:colId xmlns:a16="http://schemas.microsoft.com/office/drawing/2014/main" val="20013"/>
                    </a:ext>
                  </a:extLst>
                </a:gridCol>
              </a:tblGrid>
              <a:tr h="272959">
                <a:tc>
                  <a:txBody>
                    <a:bodyPr/>
                    <a:lstStyle/>
                    <a:p>
                      <a:r>
                        <a:rPr lang="es-MX" sz="1100" b="1" dirty="0" smtClean="0">
                          <a:solidFill>
                            <a:schemeClr val="tx1"/>
                          </a:solidFill>
                          <a:latin typeface="Arial" panose="020B0604020202020204" pitchFamily="34" charset="0"/>
                          <a:cs typeface="Arial" panose="020B0604020202020204" pitchFamily="34" charset="0"/>
                        </a:rPr>
                        <a:t>5</a:t>
                      </a:r>
                      <a:endParaRPr lang="es-MX" sz="1100" b="1" dirty="0">
                        <a:solidFill>
                          <a:schemeClr val="tx1"/>
                        </a:solidFill>
                        <a:latin typeface="Arial" panose="020B0604020202020204" pitchFamily="34" charset="0"/>
                        <a:cs typeface="Arial" panose="020B0604020202020204" pitchFamily="34" charset="0"/>
                      </a:endParaRPr>
                    </a:p>
                  </a:txBody>
                  <a:tcPr>
                    <a:solidFill>
                      <a:schemeClr val="bg1">
                        <a:lumMod val="95000"/>
                      </a:schemeClr>
                    </a:solidFill>
                  </a:tcPr>
                </a:tc>
                <a:tc>
                  <a:txBody>
                    <a:bodyPr/>
                    <a:lstStyle/>
                    <a:p>
                      <a:r>
                        <a:rPr lang="es-MX" sz="1200" b="1" dirty="0" smtClean="0">
                          <a:solidFill>
                            <a:schemeClr val="tx1"/>
                          </a:solidFill>
                          <a:latin typeface="Arial" panose="020B0604020202020204" pitchFamily="34" charset="0"/>
                          <a:cs typeface="Arial" panose="020B0604020202020204" pitchFamily="34" charset="0"/>
                        </a:rPr>
                        <a:t>Criterios</a:t>
                      </a:r>
                      <a:r>
                        <a:rPr lang="es-MX" sz="1200" b="1" baseline="0" dirty="0" smtClean="0">
                          <a:solidFill>
                            <a:schemeClr val="tx1"/>
                          </a:solidFill>
                          <a:latin typeface="Arial" panose="020B0604020202020204" pitchFamily="34" charset="0"/>
                          <a:cs typeface="Arial" panose="020B0604020202020204" pitchFamily="34" charset="0"/>
                        </a:rPr>
                        <a:t> específicos para la integración, control y digitalización.</a:t>
                      </a:r>
                      <a:endParaRPr lang="es-MX" sz="1200" b="1" dirty="0">
                        <a:solidFill>
                          <a:schemeClr val="tx1"/>
                        </a:solidFill>
                        <a:latin typeface="Arial" panose="020B0604020202020204" pitchFamily="34" charset="0"/>
                        <a:cs typeface="Arial" panose="020B0604020202020204" pitchFamily="34" charset="0"/>
                      </a:endParaRPr>
                    </a:p>
                  </a:txBody>
                  <a:tcPr>
                    <a:solidFill>
                      <a:schemeClr val="bg1">
                        <a:lumMod val="95000"/>
                      </a:schemeClr>
                    </a:solidFill>
                  </a:tcPr>
                </a:tc>
                <a:tc>
                  <a:txBody>
                    <a:bodyPr/>
                    <a:lstStyle/>
                    <a:p>
                      <a:pPr algn="ctr"/>
                      <a:endParaRPr lang="es-MX" sz="1200" b="0" dirty="0">
                        <a:solidFill>
                          <a:schemeClr val="tx1"/>
                        </a:solidFill>
                        <a:latin typeface="Arial" panose="020B0604020202020204" pitchFamily="34" charset="0"/>
                        <a:cs typeface="Arial" panose="020B0604020202020204" pitchFamily="34" charset="0"/>
                      </a:endParaRPr>
                    </a:p>
                  </a:txBody>
                  <a:tcPr>
                    <a:solidFill>
                      <a:schemeClr val="bg1">
                        <a:lumMod val="95000"/>
                      </a:schemeClr>
                    </a:solidFill>
                  </a:tcPr>
                </a:tc>
                <a:tc>
                  <a:txBody>
                    <a:bodyPr/>
                    <a:lstStyle/>
                    <a:p>
                      <a:pPr algn="ctr"/>
                      <a:endParaRPr lang="es-MX" sz="1200" b="0" dirty="0">
                        <a:solidFill>
                          <a:schemeClr val="tx1"/>
                        </a:solidFill>
                        <a:latin typeface="Arial" panose="020B0604020202020204" pitchFamily="34" charset="0"/>
                        <a:cs typeface="Arial" panose="020B0604020202020204" pitchFamily="34" charset="0"/>
                      </a:endParaRPr>
                    </a:p>
                  </a:txBody>
                  <a:tcPr>
                    <a:solidFill>
                      <a:schemeClr val="bg1">
                        <a:lumMod val="95000"/>
                      </a:schemeClr>
                    </a:solidFill>
                  </a:tcPr>
                </a:tc>
                <a:tc>
                  <a:txBody>
                    <a:bodyPr/>
                    <a:lstStyle/>
                    <a:p>
                      <a:pPr algn="ctr"/>
                      <a:endParaRPr lang="es-MX" sz="1200" b="0" dirty="0">
                        <a:solidFill>
                          <a:schemeClr val="tx1"/>
                        </a:solidFill>
                        <a:latin typeface="Arial" panose="020B0604020202020204" pitchFamily="34" charset="0"/>
                        <a:cs typeface="Arial" panose="020B0604020202020204" pitchFamily="34" charset="0"/>
                      </a:endParaRPr>
                    </a:p>
                  </a:txBody>
                  <a:tcPr>
                    <a:solidFill>
                      <a:schemeClr val="bg1">
                        <a:lumMod val="95000"/>
                      </a:schemeClr>
                    </a:solidFill>
                  </a:tcPr>
                </a:tc>
                <a:tc>
                  <a:txBody>
                    <a:bodyPr/>
                    <a:lstStyle/>
                    <a:p>
                      <a:pPr algn="ctr"/>
                      <a:endParaRPr lang="es-MX" sz="1200" b="0" dirty="0">
                        <a:solidFill>
                          <a:schemeClr val="tx1"/>
                        </a:solidFill>
                        <a:latin typeface="Arial" panose="020B0604020202020204" pitchFamily="34" charset="0"/>
                        <a:cs typeface="Arial" panose="020B0604020202020204" pitchFamily="34" charset="0"/>
                      </a:endParaRPr>
                    </a:p>
                  </a:txBody>
                  <a:tcPr>
                    <a:solidFill>
                      <a:schemeClr val="bg1">
                        <a:lumMod val="95000"/>
                      </a:schemeClr>
                    </a:solidFill>
                  </a:tcPr>
                </a:tc>
                <a:tc>
                  <a:txBody>
                    <a:bodyPr/>
                    <a:lstStyle/>
                    <a:p>
                      <a:pPr algn="ctr"/>
                      <a:endParaRPr lang="es-MX" sz="1200" b="0" dirty="0">
                        <a:solidFill>
                          <a:schemeClr val="tx1"/>
                        </a:solidFill>
                        <a:latin typeface="Arial" panose="020B0604020202020204" pitchFamily="34" charset="0"/>
                        <a:cs typeface="Arial" panose="020B0604020202020204" pitchFamily="34" charset="0"/>
                      </a:endParaRPr>
                    </a:p>
                  </a:txBody>
                  <a:tcPr>
                    <a:solidFill>
                      <a:schemeClr val="bg1">
                        <a:lumMod val="95000"/>
                      </a:schemeClr>
                    </a:solidFill>
                  </a:tcPr>
                </a:tc>
                <a:tc>
                  <a:txBody>
                    <a:bodyPr/>
                    <a:lstStyle/>
                    <a:p>
                      <a:pPr algn="ctr"/>
                      <a:endParaRPr lang="es-MX" sz="1200" b="0" dirty="0">
                        <a:solidFill>
                          <a:schemeClr val="tx1"/>
                        </a:solidFill>
                        <a:latin typeface="Arial" panose="020B0604020202020204" pitchFamily="34" charset="0"/>
                        <a:cs typeface="Arial" panose="020B0604020202020204" pitchFamily="34" charset="0"/>
                      </a:endParaRPr>
                    </a:p>
                  </a:txBody>
                  <a:tcPr>
                    <a:solidFill>
                      <a:schemeClr val="bg1">
                        <a:lumMod val="95000"/>
                      </a:schemeClr>
                    </a:solidFill>
                  </a:tcPr>
                </a:tc>
                <a:tc>
                  <a:txBody>
                    <a:bodyPr/>
                    <a:lstStyle/>
                    <a:p>
                      <a:pPr algn="ctr"/>
                      <a:endParaRPr lang="es-MX" sz="1200" b="0" dirty="0">
                        <a:solidFill>
                          <a:schemeClr val="tx1"/>
                        </a:solidFill>
                        <a:latin typeface="Arial" panose="020B0604020202020204" pitchFamily="34" charset="0"/>
                        <a:cs typeface="Arial" panose="020B0604020202020204" pitchFamily="34" charset="0"/>
                      </a:endParaRPr>
                    </a:p>
                  </a:txBody>
                  <a:tcPr>
                    <a:solidFill>
                      <a:schemeClr val="bg1">
                        <a:lumMod val="95000"/>
                      </a:schemeClr>
                    </a:solidFill>
                  </a:tcPr>
                </a:tc>
                <a:tc>
                  <a:txBody>
                    <a:bodyPr/>
                    <a:lstStyle/>
                    <a:p>
                      <a:pPr algn="ctr"/>
                      <a:r>
                        <a:rPr lang="es-MX" sz="1200" b="0" dirty="0" smtClean="0">
                          <a:solidFill>
                            <a:schemeClr val="tx1"/>
                          </a:solidFill>
                          <a:latin typeface="Arial" panose="020B0604020202020204" pitchFamily="34" charset="0"/>
                          <a:cs typeface="Arial" panose="020B0604020202020204" pitchFamily="34" charset="0"/>
                        </a:rPr>
                        <a:t>X</a:t>
                      </a:r>
                      <a:endParaRPr lang="es-MX" sz="1200" b="0" dirty="0">
                        <a:solidFill>
                          <a:schemeClr val="tx1"/>
                        </a:solidFill>
                        <a:latin typeface="Arial" panose="020B0604020202020204" pitchFamily="34" charset="0"/>
                        <a:cs typeface="Arial" panose="020B0604020202020204" pitchFamily="34" charset="0"/>
                      </a:endParaRPr>
                    </a:p>
                  </a:txBody>
                  <a:tcPr>
                    <a:solidFill>
                      <a:schemeClr val="bg1">
                        <a:lumMod val="95000"/>
                      </a:schemeClr>
                    </a:solidFill>
                  </a:tcPr>
                </a:tc>
                <a:tc>
                  <a:txBody>
                    <a:bodyPr/>
                    <a:lstStyle/>
                    <a:p>
                      <a:pPr algn="ctr"/>
                      <a:r>
                        <a:rPr lang="es-MX" sz="1200" b="0" dirty="0" smtClean="0">
                          <a:solidFill>
                            <a:schemeClr val="tx1"/>
                          </a:solidFill>
                          <a:latin typeface="Arial" panose="020B0604020202020204" pitchFamily="34" charset="0"/>
                          <a:cs typeface="Arial" panose="020B0604020202020204" pitchFamily="34" charset="0"/>
                        </a:rPr>
                        <a:t>X</a:t>
                      </a:r>
                      <a:endParaRPr lang="es-MX" sz="1200" b="0" dirty="0">
                        <a:solidFill>
                          <a:schemeClr val="tx1"/>
                        </a:solidFill>
                        <a:latin typeface="Arial" panose="020B0604020202020204" pitchFamily="34" charset="0"/>
                        <a:cs typeface="Arial" panose="020B0604020202020204" pitchFamily="34" charset="0"/>
                      </a:endParaRPr>
                    </a:p>
                  </a:txBody>
                  <a:tcPr>
                    <a:solidFill>
                      <a:schemeClr val="bg1">
                        <a:lumMod val="95000"/>
                      </a:schemeClr>
                    </a:solidFill>
                  </a:tcPr>
                </a:tc>
                <a:tc>
                  <a:txBody>
                    <a:bodyPr/>
                    <a:lstStyle/>
                    <a:p>
                      <a:pPr algn="ctr"/>
                      <a:endParaRPr lang="es-MX" sz="1200" b="0" dirty="0">
                        <a:solidFill>
                          <a:schemeClr val="tx1"/>
                        </a:solidFill>
                        <a:latin typeface="Arial" panose="020B0604020202020204" pitchFamily="34" charset="0"/>
                        <a:cs typeface="Arial" panose="020B0604020202020204" pitchFamily="34" charset="0"/>
                      </a:endParaRPr>
                    </a:p>
                  </a:txBody>
                  <a:tcPr>
                    <a:solidFill>
                      <a:schemeClr val="bg1">
                        <a:lumMod val="95000"/>
                      </a:schemeClr>
                    </a:solidFill>
                  </a:tcPr>
                </a:tc>
                <a:tc>
                  <a:txBody>
                    <a:bodyPr/>
                    <a:lstStyle/>
                    <a:p>
                      <a:pPr algn="ctr"/>
                      <a:endParaRPr lang="es-MX" sz="1200" b="0" dirty="0">
                        <a:solidFill>
                          <a:schemeClr val="tx1"/>
                        </a:solidFill>
                        <a:latin typeface="Arial" panose="020B0604020202020204" pitchFamily="34" charset="0"/>
                        <a:cs typeface="Arial" panose="020B0604020202020204" pitchFamily="34" charset="0"/>
                      </a:endParaRPr>
                    </a:p>
                  </a:txBody>
                  <a:tcPr>
                    <a:solidFill>
                      <a:schemeClr val="bg1">
                        <a:lumMod val="95000"/>
                      </a:schemeClr>
                    </a:solidFill>
                  </a:tcPr>
                </a:tc>
                <a:tc>
                  <a:txBody>
                    <a:bodyPr/>
                    <a:lstStyle/>
                    <a:p>
                      <a:pPr algn="ctr"/>
                      <a:endParaRPr lang="es-MX" sz="1200" b="0" dirty="0">
                        <a:solidFill>
                          <a:schemeClr val="tx1"/>
                        </a:solidFill>
                        <a:latin typeface="Arial" panose="020B0604020202020204" pitchFamily="34" charset="0"/>
                        <a:cs typeface="Arial" panose="020B0604020202020204" pitchFamily="34" charset="0"/>
                      </a:endParaRPr>
                    </a:p>
                  </a:txBody>
                  <a:tcPr>
                    <a:solidFill>
                      <a:schemeClr val="bg1">
                        <a:lumMod val="95000"/>
                      </a:schemeClr>
                    </a:solidFill>
                  </a:tcPr>
                </a:tc>
                <a:extLst>
                  <a:ext uri="{0D108BD9-81ED-4DB2-BD59-A6C34878D82A}">
                    <a16:rowId xmlns:a16="http://schemas.microsoft.com/office/drawing/2014/main" val="10000"/>
                  </a:ext>
                </a:extLst>
              </a:tr>
              <a:tr h="272955">
                <a:tc>
                  <a:txBody>
                    <a:bodyPr/>
                    <a:lstStyle/>
                    <a:p>
                      <a:r>
                        <a:rPr lang="es-MX" sz="1100" dirty="0" smtClean="0">
                          <a:latin typeface="Arial" panose="020B0604020202020204" pitchFamily="34" charset="0"/>
                          <a:cs typeface="Arial" panose="020B0604020202020204" pitchFamily="34" charset="0"/>
                        </a:rPr>
                        <a:t>5.1 </a:t>
                      </a:r>
                      <a:endParaRPr lang="es-MX" sz="11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Expedientes de personal. </a:t>
                      </a: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r>
                        <a:rPr lang="es-MX" sz="1200" b="0" dirty="0" smtClean="0">
                          <a:latin typeface="Arial" panose="020B0604020202020204" pitchFamily="34" charset="0"/>
                          <a:cs typeface="Arial" panose="020B0604020202020204" pitchFamily="34" charset="0"/>
                        </a:rPr>
                        <a:t>X</a:t>
                      </a:r>
                      <a:endParaRPr lang="es-MX" sz="1200" b="0" dirty="0">
                        <a:latin typeface="Arial" panose="020B0604020202020204" pitchFamily="34" charset="0"/>
                        <a:cs typeface="Arial" panose="020B0604020202020204" pitchFamily="34" charset="0"/>
                      </a:endParaRPr>
                    </a:p>
                  </a:txBody>
                  <a:tcPr/>
                </a:tc>
                <a:tc>
                  <a:txBody>
                    <a:bodyPr/>
                    <a:lstStyle/>
                    <a:p>
                      <a:pPr algn="ctr"/>
                      <a:r>
                        <a:rPr lang="es-MX" sz="1200" b="0" dirty="0" smtClean="0">
                          <a:latin typeface="Arial" panose="020B0604020202020204" pitchFamily="34" charset="0"/>
                          <a:cs typeface="Arial" panose="020B0604020202020204" pitchFamily="34" charset="0"/>
                        </a:rPr>
                        <a:t>X</a:t>
                      </a: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r h="272955">
                <a:tc>
                  <a:txBody>
                    <a:bodyPr/>
                    <a:lstStyle/>
                    <a:p>
                      <a:r>
                        <a:rPr lang="es-MX" sz="1100" dirty="0" smtClean="0">
                          <a:latin typeface="Arial" panose="020B0604020202020204" pitchFamily="34" charset="0"/>
                          <a:cs typeface="Arial" panose="020B0604020202020204" pitchFamily="34" charset="0"/>
                        </a:rPr>
                        <a:t>5.2 </a:t>
                      </a:r>
                      <a:endParaRPr lang="es-MX" sz="11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Expedientes de adquisiciones.</a:t>
                      </a: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b="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r>
                        <a:rPr lang="es-MX" sz="1200" b="0" dirty="0" smtClean="0">
                          <a:latin typeface="Arial" panose="020B0604020202020204" pitchFamily="34" charset="0"/>
                          <a:cs typeface="Arial" panose="020B0604020202020204" pitchFamily="34" charset="0"/>
                        </a:rPr>
                        <a:t>X</a:t>
                      </a:r>
                      <a:endParaRPr lang="es-MX" sz="1200" b="0" dirty="0">
                        <a:latin typeface="Arial" panose="020B0604020202020204" pitchFamily="34" charset="0"/>
                        <a:cs typeface="Arial" panose="020B0604020202020204" pitchFamily="34" charset="0"/>
                      </a:endParaRPr>
                    </a:p>
                  </a:txBody>
                  <a:tcPr/>
                </a:tc>
                <a:tc>
                  <a:txBody>
                    <a:bodyPr/>
                    <a:lstStyle/>
                    <a:p>
                      <a:pPr algn="ctr"/>
                      <a:r>
                        <a:rPr lang="es-MX" sz="1200" b="0" dirty="0" smtClean="0">
                          <a:latin typeface="Arial" panose="020B0604020202020204" pitchFamily="34" charset="0"/>
                          <a:cs typeface="Arial" panose="020B0604020202020204" pitchFamily="34" charset="0"/>
                        </a:rPr>
                        <a:t>X</a:t>
                      </a: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
                  </a:ext>
                </a:extLst>
              </a:tr>
              <a:tr h="259308">
                <a:tc>
                  <a:txBody>
                    <a:bodyPr/>
                    <a:lstStyle/>
                    <a:p>
                      <a:r>
                        <a:rPr lang="es-MX" sz="1100" b="1" dirty="0" smtClean="0">
                          <a:latin typeface="Arial" panose="020B0604020202020204" pitchFamily="34" charset="0"/>
                          <a:cs typeface="Arial" panose="020B0604020202020204" pitchFamily="34" charset="0"/>
                        </a:rPr>
                        <a:t>6</a:t>
                      </a:r>
                      <a:endParaRPr lang="es-MX" sz="1100" b="1" dirty="0">
                        <a:latin typeface="Arial" panose="020B0604020202020204" pitchFamily="34" charset="0"/>
                        <a:cs typeface="Arial" panose="020B0604020202020204" pitchFamily="34" charset="0"/>
                      </a:endParaRPr>
                    </a:p>
                  </a:txBody>
                  <a:tcPr/>
                </a:tc>
                <a:tc>
                  <a:txBody>
                    <a:bodyPr/>
                    <a:lstStyle/>
                    <a:p>
                      <a:r>
                        <a:rPr lang="es-MX" sz="1200" b="1" dirty="0" smtClean="0">
                          <a:latin typeface="Arial" panose="020B0604020202020204" pitchFamily="34" charset="0"/>
                          <a:cs typeface="Arial" panose="020B0604020202020204" pitchFamily="34" charset="0"/>
                        </a:rPr>
                        <a:t>Proyecto de diseño</a:t>
                      </a:r>
                      <a:r>
                        <a:rPr lang="es-MX" sz="1200" b="1" baseline="0" dirty="0" smtClean="0">
                          <a:latin typeface="Arial" panose="020B0604020202020204" pitchFamily="34" charset="0"/>
                          <a:cs typeface="Arial" panose="020B0604020202020204" pitchFamily="34" charset="0"/>
                        </a:rPr>
                        <a:t> de espacio para Archivo de Concentración.</a:t>
                      </a:r>
                      <a:endParaRPr lang="es-MX" sz="1200" b="1" dirty="0">
                        <a:latin typeface="Arial" panose="020B0604020202020204" pitchFamily="34" charset="0"/>
                        <a:cs typeface="Arial" panose="020B0604020202020204" pitchFamily="34" charset="0"/>
                      </a:endParaRPr>
                    </a:p>
                  </a:txBody>
                  <a:tcPr/>
                </a:tc>
                <a:tc>
                  <a:txBody>
                    <a:bodyPr/>
                    <a:lstStyle/>
                    <a:p>
                      <a:pPr algn="ctr"/>
                      <a:endParaRPr lang="es-MX" sz="1200" b="0">
                        <a:latin typeface="Arial" panose="020B0604020202020204" pitchFamily="34" charset="0"/>
                        <a:cs typeface="Arial" panose="020B0604020202020204" pitchFamily="34" charset="0"/>
                      </a:endParaRPr>
                    </a:p>
                  </a:txBody>
                  <a:tcPr/>
                </a:tc>
                <a:tc>
                  <a:txBody>
                    <a:bodyPr/>
                    <a:lstStyle/>
                    <a:p>
                      <a:pPr algn="ctr"/>
                      <a:endParaRPr lang="es-MX" sz="1200" b="0">
                        <a:latin typeface="Arial" panose="020B0604020202020204" pitchFamily="34" charset="0"/>
                        <a:cs typeface="Arial" panose="020B0604020202020204" pitchFamily="34" charset="0"/>
                      </a:endParaRPr>
                    </a:p>
                  </a:txBody>
                  <a:tcPr/>
                </a:tc>
                <a:tc>
                  <a:txBody>
                    <a:bodyPr/>
                    <a:lstStyle/>
                    <a:p>
                      <a:pPr algn="ctr"/>
                      <a:r>
                        <a:rPr lang="es-MX" sz="1200" b="0" dirty="0" smtClean="0">
                          <a:latin typeface="Arial" panose="020B0604020202020204" pitchFamily="34" charset="0"/>
                          <a:cs typeface="Arial" panose="020B0604020202020204" pitchFamily="34" charset="0"/>
                        </a:rPr>
                        <a:t>X</a:t>
                      </a:r>
                      <a:endParaRPr lang="es-MX" sz="1200" b="0" dirty="0">
                        <a:latin typeface="Arial" panose="020B0604020202020204" pitchFamily="34" charset="0"/>
                        <a:cs typeface="Arial" panose="020B0604020202020204" pitchFamily="34" charset="0"/>
                      </a:endParaRPr>
                    </a:p>
                  </a:txBody>
                  <a:tcPr/>
                </a:tc>
                <a:tc>
                  <a:txBody>
                    <a:bodyPr/>
                    <a:lstStyle/>
                    <a:p>
                      <a:pPr algn="ctr"/>
                      <a:r>
                        <a:rPr lang="es-MX" sz="1200" b="0" dirty="0" smtClean="0">
                          <a:latin typeface="Arial" panose="020B0604020202020204" pitchFamily="34" charset="0"/>
                          <a:cs typeface="Arial" panose="020B0604020202020204" pitchFamily="34" charset="0"/>
                        </a:rPr>
                        <a:t>X</a:t>
                      </a:r>
                      <a:endParaRPr lang="es-MX" sz="1200" b="0" dirty="0">
                        <a:latin typeface="Arial" panose="020B0604020202020204" pitchFamily="34" charset="0"/>
                        <a:cs typeface="Arial" panose="020B0604020202020204" pitchFamily="34" charset="0"/>
                      </a:endParaRPr>
                    </a:p>
                  </a:txBody>
                  <a:tcPr/>
                </a:tc>
                <a:tc>
                  <a:txBody>
                    <a:bodyPr/>
                    <a:lstStyle/>
                    <a:p>
                      <a:pPr algn="ctr"/>
                      <a:r>
                        <a:rPr lang="es-MX" sz="1200" b="0" dirty="0" smtClean="0">
                          <a:latin typeface="Arial" panose="020B0604020202020204" pitchFamily="34" charset="0"/>
                          <a:cs typeface="Arial" panose="020B0604020202020204" pitchFamily="34" charset="0"/>
                        </a:rPr>
                        <a:t>X</a:t>
                      </a:r>
                      <a:endParaRPr lang="es-MX" sz="1200" b="0" dirty="0">
                        <a:latin typeface="Arial" panose="020B0604020202020204" pitchFamily="34" charset="0"/>
                        <a:cs typeface="Arial" panose="020B0604020202020204" pitchFamily="34" charset="0"/>
                      </a:endParaRPr>
                    </a:p>
                  </a:txBody>
                  <a:tcPr/>
                </a:tc>
                <a:tc>
                  <a:txBody>
                    <a:bodyPr/>
                    <a:lstStyle/>
                    <a:p>
                      <a:pPr algn="ctr"/>
                      <a:r>
                        <a:rPr lang="es-MX" sz="1200" b="0" dirty="0" smtClean="0">
                          <a:latin typeface="Arial" panose="020B0604020202020204" pitchFamily="34" charset="0"/>
                          <a:cs typeface="Arial" panose="020B0604020202020204" pitchFamily="34" charset="0"/>
                        </a:rPr>
                        <a:t>X</a:t>
                      </a:r>
                      <a:endParaRPr lang="es-MX" sz="1200" b="0" dirty="0">
                        <a:latin typeface="Arial" panose="020B0604020202020204" pitchFamily="34" charset="0"/>
                        <a:cs typeface="Arial" panose="020B0604020202020204" pitchFamily="34" charset="0"/>
                      </a:endParaRPr>
                    </a:p>
                  </a:txBody>
                  <a:tcPr/>
                </a:tc>
                <a:tc>
                  <a:txBody>
                    <a:bodyPr/>
                    <a:lstStyle/>
                    <a:p>
                      <a:pPr algn="ctr"/>
                      <a:r>
                        <a:rPr lang="es-MX" sz="1200" b="0" dirty="0" smtClean="0">
                          <a:latin typeface="Arial" panose="020B0604020202020204" pitchFamily="34" charset="0"/>
                          <a:cs typeface="Arial" panose="020B0604020202020204" pitchFamily="34" charset="0"/>
                        </a:rPr>
                        <a:t>X</a:t>
                      </a: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3"/>
                  </a:ext>
                </a:extLst>
              </a:tr>
              <a:tr h="191068">
                <a:tc>
                  <a:txBody>
                    <a:bodyPr/>
                    <a:lstStyle/>
                    <a:p>
                      <a:r>
                        <a:rPr lang="es-MX" sz="1100" dirty="0" smtClean="0">
                          <a:latin typeface="Arial" panose="020B0604020202020204" pitchFamily="34" charset="0"/>
                          <a:cs typeface="Arial" panose="020B0604020202020204" pitchFamily="34" charset="0"/>
                        </a:rPr>
                        <a:t>6.1</a:t>
                      </a:r>
                      <a:endParaRPr lang="es-MX" sz="11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Diseño e Implementación.</a:t>
                      </a: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b="0">
                        <a:latin typeface="Arial" panose="020B0604020202020204" pitchFamily="34" charset="0"/>
                        <a:cs typeface="Arial" panose="020B0604020202020204" pitchFamily="34" charset="0"/>
                      </a:endParaRPr>
                    </a:p>
                  </a:txBody>
                  <a:tcPr/>
                </a:tc>
                <a:tc>
                  <a:txBody>
                    <a:bodyPr/>
                    <a:lstStyle/>
                    <a:p>
                      <a:pPr algn="ctr"/>
                      <a:endParaRPr lang="es-MX" sz="1200" b="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r>
                        <a:rPr lang="es-MX" sz="1200" b="0" dirty="0" smtClean="0">
                          <a:latin typeface="Arial" panose="020B0604020202020204" pitchFamily="34" charset="0"/>
                          <a:cs typeface="Arial" panose="020B0604020202020204" pitchFamily="34" charset="0"/>
                        </a:rPr>
                        <a:t>X</a:t>
                      </a:r>
                      <a:endParaRPr lang="es-MX" sz="1200" b="0" dirty="0">
                        <a:latin typeface="Arial" panose="020B0604020202020204" pitchFamily="34" charset="0"/>
                        <a:cs typeface="Arial" panose="020B0604020202020204" pitchFamily="34" charset="0"/>
                      </a:endParaRPr>
                    </a:p>
                  </a:txBody>
                  <a:tcPr/>
                </a:tc>
                <a:tc>
                  <a:txBody>
                    <a:bodyPr/>
                    <a:lstStyle/>
                    <a:p>
                      <a:pPr algn="ctr"/>
                      <a:r>
                        <a:rPr lang="es-MX" sz="1200" b="0" dirty="0" smtClean="0">
                          <a:latin typeface="Arial" panose="020B0604020202020204" pitchFamily="34" charset="0"/>
                          <a:cs typeface="Arial" panose="020B0604020202020204" pitchFamily="34" charset="0"/>
                        </a:rPr>
                        <a:t>X</a:t>
                      </a:r>
                      <a:endParaRPr lang="es-MX" sz="1200" b="0" dirty="0">
                        <a:latin typeface="Arial" panose="020B0604020202020204" pitchFamily="34" charset="0"/>
                        <a:cs typeface="Arial" panose="020B0604020202020204" pitchFamily="34" charset="0"/>
                      </a:endParaRPr>
                    </a:p>
                  </a:txBody>
                  <a:tcPr/>
                </a:tc>
                <a:tc>
                  <a:txBody>
                    <a:bodyPr/>
                    <a:lstStyle/>
                    <a:p>
                      <a:pPr algn="ctr"/>
                      <a:r>
                        <a:rPr lang="es-MX" sz="1200" b="0" dirty="0" smtClean="0">
                          <a:latin typeface="Arial" panose="020B0604020202020204" pitchFamily="34" charset="0"/>
                          <a:cs typeface="Arial" panose="020B0604020202020204" pitchFamily="34" charset="0"/>
                        </a:rPr>
                        <a:t>X</a:t>
                      </a: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4"/>
                  </a:ext>
                </a:extLst>
              </a:tr>
              <a:tr h="286830">
                <a:tc>
                  <a:txBody>
                    <a:bodyPr/>
                    <a:lstStyle/>
                    <a:p>
                      <a:r>
                        <a:rPr lang="es-MX" sz="1100" dirty="0" smtClean="0">
                          <a:latin typeface="Arial" panose="020B0604020202020204" pitchFamily="34" charset="0"/>
                          <a:cs typeface="Arial" panose="020B0604020202020204" pitchFamily="34" charset="0"/>
                        </a:rPr>
                        <a:t>6.2</a:t>
                      </a:r>
                      <a:endParaRPr lang="es-MX" sz="11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Acondicionamiento del Archivo de Concentración.</a:t>
                      </a: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b="0">
                        <a:latin typeface="Arial" panose="020B0604020202020204" pitchFamily="34" charset="0"/>
                        <a:cs typeface="Arial" panose="020B0604020202020204" pitchFamily="34" charset="0"/>
                      </a:endParaRPr>
                    </a:p>
                  </a:txBody>
                  <a:tcPr/>
                </a:tc>
                <a:tc>
                  <a:txBody>
                    <a:bodyPr/>
                    <a:lstStyle/>
                    <a:p>
                      <a:pPr algn="ctr"/>
                      <a:endParaRPr lang="es-MX" sz="1200" b="0">
                        <a:latin typeface="Arial" panose="020B0604020202020204" pitchFamily="34" charset="0"/>
                        <a:cs typeface="Arial" panose="020B0604020202020204" pitchFamily="34" charset="0"/>
                      </a:endParaRPr>
                    </a:p>
                  </a:txBody>
                  <a:tcPr/>
                </a:tc>
                <a:tc>
                  <a:txBody>
                    <a:bodyPr/>
                    <a:lstStyle/>
                    <a:p>
                      <a:pPr algn="ctr"/>
                      <a:endParaRPr lang="es-MX" sz="1200" b="0">
                        <a:latin typeface="Arial" panose="020B0604020202020204" pitchFamily="34" charset="0"/>
                        <a:cs typeface="Arial" panose="020B0604020202020204" pitchFamily="34" charset="0"/>
                      </a:endParaRPr>
                    </a:p>
                  </a:txBody>
                  <a:tcPr/>
                </a:tc>
                <a:tc>
                  <a:txBody>
                    <a:bodyPr/>
                    <a:lstStyle/>
                    <a:p>
                      <a:pPr algn="ctr"/>
                      <a:endParaRPr lang="es-MX" sz="1200" b="0">
                        <a:latin typeface="Arial" panose="020B0604020202020204" pitchFamily="34" charset="0"/>
                        <a:cs typeface="Arial" panose="020B0604020202020204" pitchFamily="34" charset="0"/>
                      </a:endParaRPr>
                    </a:p>
                  </a:txBody>
                  <a:tcPr/>
                </a:tc>
                <a:tc>
                  <a:txBody>
                    <a:bodyPr/>
                    <a:lstStyle/>
                    <a:p>
                      <a:pPr algn="ctr"/>
                      <a:endParaRPr lang="es-MX" sz="1200" b="0">
                        <a:latin typeface="Arial" panose="020B0604020202020204" pitchFamily="34" charset="0"/>
                        <a:cs typeface="Arial" panose="020B0604020202020204" pitchFamily="34" charset="0"/>
                      </a:endParaRPr>
                    </a:p>
                  </a:txBody>
                  <a:tcPr/>
                </a:tc>
                <a:tc>
                  <a:txBody>
                    <a:bodyPr/>
                    <a:lstStyle/>
                    <a:p>
                      <a:pPr algn="ctr"/>
                      <a:r>
                        <a:rPr lang="es-MX" sz="1200" b="0" dirty="0" smtClean="0">
                          <a:latin typeface="Arial" panose="020B0604020202020204" pitchFamily="34" charset="0"/>
                          <a:cs typeface="Arial" panose="020B0604020202020204" pitchFamily="34" charset="0"/>
                        </a:rPr>
                        <a:t>X</a:t>
                      </a:r>
                      <a:endParaRPr lang="es-MX" sz="1200" b="0" dirty="0">
                        <a:latin typeface="Arial" panose="020B0604020202020204" pitchFamily="34" charset="0"/>
                        <a:cs typeface="Arial" panose="020B0604020202020204" pitchFamily="34" charset="0"/>
                      </a:endParaRPr>
                    </a:p>
                  </a:txBody>
                  <a:tcPr/>
                </a:tc>
                <a:tc>
                  <a:txBody>
                    <a:bodyPr/>
                    <a:lstStyle/>
                    <a:p>
                      <a:pPr algn="ctr"/>
                      <a:r>
                        <a:rPr lang="es-MX" sz="1200" b="0" dirty="0" smtClean="0">
                          <a:latin typeface="Arial" panose="020B0604020202020204" pitchFamily="34" charset="0"/>
                          <a:cs typeface="Arial" panose="020B0604020202020204" pitchFamily="34" charset="0"/>
                        </a:rPr>
                        <a:t>X</a:t>
                      </a: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272955">
                <a:tc>
                  <a:txBody>
                    <a:bodyPr/>
                    <a:lstStyle/>
                    <a:p>
                      <a:r>
                        <a:rPr lang="es-MX" sz="1100" b="1" dirty="0" smtClean="0">
                          <a:latin typeface="Arial" panose="020B0604020202020204" pitchFamily="34" charset="0"/>
                          <a:cs typeface="Arial" panose="020B0604020202020204" pitchFamily="34" charset="0"/>
                        </a:rPr>
                        <a:t>7</a:t>
                      </a:r>
                      <a:endParaRPr lang="es-MX" sz="1100" b="1" dirty="0">
                        <a:latin typeface="Arial" panose="020B0604020202020204" pitchFamily="34" charset="0"/>
                        <a:cs typeface="Arial" panose="020B0604020202020204" pitchFamily="34" charset="0"/>
                      </a:endParaRPr>
                    </a:p>
                  </a:txBody>
                  <a:tcPr/>
                </a:tc>
                <a:tc>
                  <a:txBody>
                    <a:bodyPr/>
                    <a:lstStyle/>
                    <a:p>
                      <a:r>
                        <a:rPr lang="es-MX" sz="1200" b="1" dirty="0" smtClean="0">
                          <a:latin typeface="Arial" panose="020B0604020202020204" pitchFamily="34" charset="0"/>
                          <a:cs typeface="Arial" panose="020B0604020202020204" pitchFamily="34" charset="0"/>
                        </a:rPr>
                        <a:t>Guía Simple</a:t>
                      </a:r>
                      <a:r>
                        <a:rPr lang="es-MX" sz="1200" b="1" baseline="0" dirty="0" smtClean="0">
                          <a:latin typeface="Arial" panose="020B0604020202020204" pitchFamily="34" charset="0"/>
                          <a:cs typeface="Arial" panose="020B0604020202020204" pitchFamily="34" charset="0"/>
                        </a:rPr>
                        <a:t> de Archivos en materia de transparencia.</a:t>
                      </a:r>
                      <a:endParaRPr lang="es-MX" sz="1200" b="1" dirty="0">
                        <a:latin typeface="Arial" panose="020B0604020202020204" pitchFamily="34" charset="0"/>
                        <a:cs typeface="Arial" panose="020B0604020202020204" pitchFamily="34" charset="0"/>
                      </a:endParaRPr>
                    </a:p>
                  </a:txBody>
                  <a:tcPr/>
                </a:tc>
                <a:tc>
                  <a:txBody>
                    <a:bodyPr/>
                    <a:lstStyle/>
                    <a:p>
                      <a:pPr algn="ctr"/>
                      <a:r>
                        <a:rPr lang="es-MX" sz="1200" b="0" dirty="0" smtClean="0">
                          <a:latin typeface="Arial" panose="020B0604020202020204" pitchFamily="34" charset="0"/>
                          <a:cs typeface="Arial" panose="020B0604020202020204" pitchFamily="34" charset="0"/>
                        </a:rPr>
                        <a:t>X</a:t>
                      </a:r>
                      <a:endParaRPr lang="es-MX" sz="1200" b="0" dirty="0">
                        <a:latin typeface="Arial" panose="020B0604020202020204" pitchFamily="34" charset="0"/>
                        <a:cs typeface="Arial" panose="020B0604020202020204" pitchFamily="34" charset="0"/>
                      </a:endParaRPr>
                    </a:p>
                  </a:txBody>
                  <a:tcPr/>
                </a:tc>
                <a:tc>
                  <a:txBody>
                    <a:bodyPr/>
                    <a:lstStyle/>
                    <a:p>
                      <a:pPr algn="ctr"/>
                      <a:r>
                        <a:rPr lang="es-MX" sz="1200" b="0" dirty="0" smtClean="0">
                          <a:latin typeface="Arial" panose="020B0604020202020204" pitchFamily="34" charset="0"/>
                          <a:cs typeface="Arial" panose="020B0604020202020204" pitchFamily="34" charset="0"/>
                        </a:rPr>
                        <a:t>X</a:t>
                      </a:r>
                      <a:endParaRPr lang="es-MX" sz="1200" b="0" dirty="0">
                        <a:latin typeface="Arial" panose="020B0604020202020204" pitchFamily="34" charset="0"/>
                        <a:cs typeface="Arial" panose="020B0604020202020204" pitchFamily="34" charset="0"/>
                      </a:endParaRPr>
                    </a:p>
                  </a:txBody>
                  <a:tcPr/>
                </a:tc>
                <a:tc>
                  <a:txBody>
                    <a:bodyPr/>
                    <a:lstStyle/>
                    <a:p>
                      <a:pPr algn="ctr"/>
                      <a:r>
                        <a:rPr lang="es-MX" sz="1200" b="0" dirty="0" smtClean="0">
                          <a:latin typeface="Arial" panose="020B0604020202020204" pitchFamily="34" charset="0"/>
                          <a:cs typeface="Arial" panose="020B0604020202020204" pitchFamily="34" charset="0"/>
                        </a:rPr>
                        <a:t>X</a:t>
                      </a: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a:latin typeface="Arial" panose="020B0604020202020204" pitchFamily="34" charset="0"/>
                        <a:cs typeface="Arial" panose="020B0604020202020204" pitchFamily="34" charset="0"/>
                      </a:endParaRPr>
                    </a:p>
                  </a:txBody>
                  <a:tcPr/>
                </a:tc>
                <a:tc>
                  <a:txBody>
                    <a:bodyPr/>
                    <a:lstStyle/>
                    <a:p>
                      <a:pPr algn="ctr"/>
                      <a:endParaRPr lang="es-MX" sz="1200" b="0">
                        <a:latin typeface="Arial" panose="020B0604020202020204" pitchFamily="34" charset="0"/>
                        <a:cs typeface="Arial" panose="020B0604020202020204" pitchFamily="34" charset="0"/>
                      </a:endParaRPr>
                    </a:p>
                  </a:txBody>
                  <a:tcPr/>
                </a:tc>
                <a:tc>
                  <a:txBody>
                    <a:bodyPr/>
                    <a:lstStyle/>
                    <a:p>
                      <a:pPr algn="ctr"/>
                      <a:endParaRPr lang="es-MX" sz="1200" b="0">
                        <a:latin typeface="Arial" panose="020B0604020202020204" pitchFamily="34" charset="0"/>
                        <a:cs typeface="Arial" panose="020B0604020202020204" pitchFamily="34" charset="0"/>
                      </a:endParaRPr>
                    </a:p>
                  </a:txBody>
                  <a:tcPr/>
                </a:tc>
                <a:tc>
                  <a:txBody>
                    <a:bodyPr/>
                    <a:lstStyle/>
                    <a:p>
                      <a:pPr algn="ctr"/>
                      <a:endParaRPr lang="es-MX" sz="1200" b="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6"/>
                  </a:ext>
                </a:extLst>
              </a:tr>
              <a:tr h="300251">
                <a:tc>
                  <a:txBody>
                    <a:bodyPr/>
                    <a:lstStyle/>
                    <a:p>
                      <a:r>
                        <a:rPr lang="es-MX" sz="1100" dirty="0" smtClean="0">
                          <a:latin typeface="Arial" panose="020B0604020202020204" pitchFamily="34" charset="0"/>
                          <a:cs typeface="Arial" panose="020B0604020202020204" pitchFamily="34" charset="0"/>
                        </a:rPr>
                        <a:t> 7.1</a:t>
                      </a:r>
                      <a:endParaRPr lang="es-MX" sz="11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Solicitud</a:t>
                      </a:r>
                      <a:r>
                        <a:rPr lang="es-MX" sz="1200" baseline="0" dirty="0" smtClean="0">
                          <a:latin typeface="Arial" panose="020B0604020202020204" pitchFamily="34" charset="0"/>
                          <a:cs typeface="Arial" panose="020B0604020202020204" pitchFamily="34" charset="0"/>
                        </a:rPr>
                        <a:t> de volumen de expedientes por series documentales.</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b="0" dirty="0" smtClean="0">
                          <a:latin typeface="Arial" panose="020B0604020202020204" pitchFamily="34" charset="0"/>
                          <a:cs typeface="Arial" panose="020B0604020202020204" pitchFamily="34" charset="0"/>
                        </a:rPr>
                        <a:t>X</a:t>
                      </a:r>
                      <a:endParaRPr lang="es-MX" sz="1200" b="0" dirty="0">
                        <a:latin typeface="Arial" panose="020B0604020202020204" pitchFamily="34" charset="0"/>
                        <a:cs typeface="Arial" panose="020B0604020202020204" pitchFamily="34" charset="0"/>
                      </a:endParaRPr>
                    </a:p>
                  </a:txBody>
                  <a:tcPr/>
                </a:tc>
                <a:tc>
                  <a:txBody>
                    <a:bodyPr/>
                    <a:lstStyle/>
                    <a:p>
                      <a:pPr algn="ctr"/>
                      <a:r>
                        <a:rPr lang="es-MX" sz="1200" b="0" dirty="0" smtClean="0">
                          <a:latin typeface="Arial" panose="020B0604020202020204" pitchFamily="34" charset="0"/>
                          <a:cs typeface="Arial" panose="020B0604020202020204" pitchFamily="34" charset="0"/>
                        </a:rPr>
                        <a:t>X</a:t>
                      </a: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7"/>
                  </a:ext>
                </a:extLst>
              </a:tr>
              <a:tr h="259308">
                <a:tc>
                  <a:txBody>
                    <a:bodyPr/>
                    <a:lstStyle/>
                    <a:p>
                      <a:r>
                        <a:rPr lang="es-MX" sz="1100" dirty="0" smtClean="0">
                          <a:latin typeface="Arial" panose="020B0604020202020204" pitchFamily="34" charset="0"/>
                          <a:cs typeface="Arial" panose="020B0604020202020204" pitchFamily="34" charset="0"/>
                        </a:rPr>
                        <a:t> 7.2</a:t>
                      </a:r>
                      <a:endParaRPr lang="es-MX" sz="11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Publicación en la Plataforma Nacional de Transparencia.</a:t>
                      </a: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8"/>
                  </a:ext>
                </a:extLst>
              </a:tr>
              <a:tr h="436728">
                <a:tc>
                  <a:txBody>
                    <a:bodyPr/>
                    <a:lstStyle/>
                    <a:p>
                      <a:r>
                        <a:rPr lang="es-MX" sz="1100" b="1" dirty="0" smtClean="0">
                          <a:latin typeface="Arial" panose="020B0604020202020204" pitchFamily="34" charset="0"/>
                          <a:cs typeface="Arial" panose="020B0604020202020204" pitchFamily="34" charset="0"/>
                        </a:rPr>
                        <a:t> 8</a:t>
                      </a:r>
                      <a:endParaRPr lang="es-MX" sz="1100" b="1" dirty="0">
                        <a:latin typeface="Arial" panose="020B0604020202020204" pitchFamily="34" charset="0"/>
                        <a:cs typeface="Arial" panose="020B0604020202020204" pitchFamily="34" charset="0"/>
                      </a:endParaRPr>
                    </a:p>
                  </a:txBody>
                  <a:tcPr/>
                </a:tc>
                <a:tc>
                  <a:txBody>
                    <a:bodyPr/>
                    <a:lstStyle/>
                    <a:p>
                      <a:r>
                        <a:rPr lang="es-MX" sz="1200" b="1" dirty="0" smtClean="0">
                          <a:latin typeface="Arial" panose="020B0604020202020204" pitchFamily="34" charset="0"/>
                          <a:cs typeface="Arial" panose="020B0604020202020204" pitchFamily="34" charset="0"/>
                        </a:rPr>
                        <a:t>Establecer</a:t>
                      </a:r>
                      <a:r>
                        <a:rPr lang="es-MX" sz="1200" b="1" baseline="0" dirty="0" smtClean="0">
                          <a:latin typeface="Arial" panose="020B0604020202020204" pitchFamily="34" charset="0"/>
                          <a:cs typeface="Arial" panose="020B0604020202020204" pitchFamily="34" charset="0"/>
                        </a:rPr>
                        <a:t> un programa de Seguridad de la Información en materia de archivos.</a:t>
                      </a:r>
                      <a:endParaRPr lang="es-MX" sz="1200" b="1"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r>
                        <a:rPr lang="es-MX" sz="1200" b="0" dirty="0" smtClean="0">
                          <a:latin typeface="Arial" panose="020B0604020202020204" pitchFamily="34" charset="0"/>
                          <a:cs typeface="Arial" panose="020B0604020202020204" pitchFamily="34" charset="0"/>
                        </a:rPr>
                        <a:t>X</a:t>
                      </a: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r>
                        <a:rPr lang="es-MX" sz="1200" b="0" dirty="0" smtClean="0">
                          <a:latin typeface="Arial" panose="020B0604020202020204" pitchFamily="34" charset="0"/>
                          <a:cs typeface="Arial" panose="020B0604020202020204" pitchFamily="34" charset="0"/>
                        </a:rPr>
                        <a:t>X</a:t>
                      </a:r>
                      <a:endParaRPr lang="es-MX" sz="1200" b="0" dirty="0">
                        <a:latin typeface="Arial" panose="020B0604020202020204" pitchFamily="34" charset="0"/>
                        <a:cs typeface="Arial" panose="020B0604020202020204" pitchFamily="34" charset="0"/>
                      </a:endParaRPr>
                    </a:p>
                  </a:txBody>
                  <a:tcPr/>
                </a:tc>
                <a:tc>
                  <a:txBody>
                    <a:bodyPr/>
                    <a:lstStyle/>
                    <a:p>
                      <a:pPr algn="ctr"/>
                      <a:r>
                        <a:rPr lang="es-MX" sz="1200" b="0" dirty="0" smtClean="0">
                          <a:latin typeface="Arial" panose="020B0604020202020204" pitchFamily="34" charset="0"/>
                          <a:cs typeface="Arial" panose="020B0604020202020204" pitchFamily="34" charset="0"/>
                        </a:rPr>
                        <a:t>X</a:t>
                      </a: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9"/>
                  </a:ext>
                </a:extLst>
              </a:tr>
              <a:tr h="313898">
                <a:tc>
                  <a:txBody>
                    <a:bodyPr/>
                    <a:lstStyle/>
                    <a:p>
                      <a:r>
                        <a:rPr lang="es-MX" sz="1100" dirty="0" smtClean="0">
                          <a:latin typeface="Arial" panose="020B0604020202020204" pitchFamily="34" charset="0"/>
                          <a:cs typeface="Arial" panose="020B0604020202020204" pitchFamily="34" charset="0"/>
                        </a:rPr>
                        <a:t>  8.1</a:t>
                      </a:r>
                      <a:endParaRPr lang="es-MX" sz="11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Formular políticas de seguridad de la información en materia de archivos.</a:t>
                      </a:r>
                      <a:endParaRPr lang="es-MX" sz="120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tc>
                  <a:txBody>
                    <a:bodyPr/>
                    <a:lstStyle/>
                    <a:p>
                      <a:pPr algn="ctr"/>
                      <a:r>
                        <a:rPr lang="es-MX" sz="1200" b="0" dirty="0" smtClean="0">
                          <a:latin typeface="Arial" panose="020B0604020202020204" pitchFamily="34" charset="0"/>
                          <a:cs typeface="Arial" panose="020B0604020202020204" pitchFamily="34" charset="0"/>
                        </a:rPr>
                        <a:t>X</a:t>
                      </a:r>
                      <a:endParaRPr lang="es-MX" sz="1200" b="0" dirty="0">
                        <a:latin typeface="Arial" panose="020B0604020202020204" pitchFamily="34" charset="0"/>
                        <a:cs typeface="Arial" panose="020B0604020202020204" pitchFamily="34" charset="0"/>
                      </a:endParaRPr>
                    </a:p>
                  </a:txBody>
                  <a:tcPr/>
                </a:tc>
                <a:tc>
                  <a:txBody>
                    <a:bodyPr/>
                    <a:lstStyle/>
                    <a:p>
                      <a:pPr algn="ctr"/>
                      <a:r>
                        <a:rPr lang="es-MX" sz="1200" b="0" dirty="0" smtClean="0">
                          <a:latin typeface="Arial" panose="020B0604020202020204" pitchFamily="34" charset="0"/>
                          <a:cs typeface="Arial" panose="020B0604020202020204" pitchFamily="34" charset="0"/>
                        </a:rPr>
                        <a:t>X</a:t>
                      </a:r>
                      <a:endParaRPr lang="es-MX" sz="1200" b="0" dirty="0">
                        <a:latin typeface="Arial" panose="020B0604020202020204" pitchFamily="34" charset="0"/>
                        <a:cs typeface="Arial" panose="020B0604020202020204" pitchFamily="34" charset="0"/>
                      </a:endParaRPr>
                    </a:p>
                  </a:txBody>
                  <a:tcPr/>
                </a:tc>
                <a:tc>
                  <a:txBody>
                    <a:bodyPr/>
                    <a:lstStyle/>
                    <a:p>
                      <a:pPr algn="ctr"/>
                      <a:endParaRPr lang="es-MX" sz="12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10"/>
                  </a:ext>
                </a:extLst>
              </a:tr>
            </a:tbl>
          </a:graphicData>
        </a:graphic>
      </p:graphicFrame>
      <p:sp>
        <p:nvSpPr>
          <p:cNvPr id="4" name="Marcador de fecha 3"/>
          <p:cNvSpPr>
            <a:spLocks noGrp="1"/>
          </p:cNvSpPr>
          <p:nvPr>
            <p:ph type="dt" sz="half" idx="10"/>
          </p:nvPr>
        </p:nvSpPr>
        <p:spPr/>
        <p:txBody>
          <a:bodyPr/>
          <a:lstStyle/>
          <a:p>
            <a:fld id="{CF12080B-08CD-4D45-A1B4-3BC45D1B9172}" type="datetime1">
              <a:rPr lang="es-MX" smtClean="0"/>
              <a:t>05/02/2025</a:t>
            </a:fld>
            <a:endParaRPr lang="es-MX"/>
          </a:p>
        </p:txBody>
      </p:sp>
      <p:sp>
        <p:nvSpPr>
          <p:cNvPr id="5" name="Marcador de número de diapositiva 4"/>
          <p:cNvSpPr>
            <a:spLocks noGrp="1"/>
          </p:cNvSpPr>
          <p:nvPr>
            <p:ph type="sldNum" sz="quarter" idx="12"/>
          </p:nvPr>
        </p:nvSpPr>
        <p:spPr/>
        <p:txBody>
          <a:bodyPr/>
          <a:lstStyle/>
          <a:p>
            <a:fld id="{0EECA9D2-778A-4AE6-9A82-477E0DCDD62B}" type="slidenum">
              <a:rPr lang="es-MX" smtClean="0"/>
              <a:t>12</a:t>
            </a:fld>
            <a:endParaRPr lang="es-MX"/>
          </a:p>
        </p:txBody>
      </p:sp>
    </p:spTree>
    <p:extLst>
      <p:ext uri="{BB962C8B-B14F-4D97-AF65-F5344CB8AC3E}">
        <p14:creationId xmlns:p14="http://schemas.microsoft.com/office/powerpoint/2010/main" val="15918074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635578" y="1"/>
            <a:ext cx="4718222" cy="605480"/>
          </a:xfrm>
        </p:spPr>
        <p:txBody>
          <a:bodyPr>
            <a:normAutofit/>
          </a:bodyPr>
          <a:lstStyle/>
          <a:p>
            <a:r>
              <a:rPr lang="es-MX" sz="1200" dirty="0">
                <a:latin typeface="Arial" panose="020B0604020202020204" pitchFamily="34" charset="0"/>
                <a:cs typeface="Arial" panose="020B0604020202020204" pitchFamily="34" charset="0"/>
              </a:rPr>
              <a:t>DIRECCION DE TRANSPARENCIA</a:t>
            </a:r>
            <a:br>
              <a:rPr lang="es-MX" sz="1200" dirty="0">
                <a:latin typeface="Arial" panose="020B0604020202020204" pitchFamily="34" charset="0"/>
                <a:cs typeface="Arial" panose="020B0604020202020204" pitchFamily="34" charset="0"/>
              </a:rPr>
            </a:br>
            <a:r>
              <a:rPr lang="es-MX" sz="1200" dirty="0">
                <a:latin typeface="Arial" panose="020B0604020202020204" pitchFamily="34" charset="0"/>
                <a:cs typeface="Arial" panose="020B0604020202020204" pitchFamily="34" charset="0"/>
              </a:rPr>
              <a:t>AREA COORDINADORA DE ARCHIVOS</a:t>
            </a:r>
            <a:br>
              <a:rPr lang="es-MX" sz="1200" dirty="0">
                <a:latin typeface="Arial" panose="020B0604020202020204" pitchFamily="34" charset="0"/>
                <a:cs typeface="Arial" panose="020B0604020202020204" pitchFamily="34" charset="0"/>
              </a:rPr>
            </a:br>
            <a:r>
              <a:rPr lang="es-MX" sz="1200" b="1" dirty="0">
                <a:latin typeface="Arial" panose="020B0604020202020204" pitchFamily="34" charset="0"/>
                <a:cs typeface="Arial" panose="020B0604020202020204" pitchFamily="34" charset="0"/>
              </a:rPr>
              <a:t>PROGRAMA ANUAL DE DESARROLLO ARCHIVISTICO </a:t>
            </a:r>
            <a:r>
              <a:rPr lang="es-MX" sz="1200" b="1" dirty="0" smtClean="0">
                <a:latin typeface="Arial" panose="020B0604020202020204" pitchFamily="34" charset="0"/>
                <a:cs typeface="Arial" panose="020B0604020202020204" pitchFamily="34" charset="0"/>
              </a:rPr>
              <a:t>2025</a:t>
            </a:r>
            <a:endParaRPr lang="es-MX" sz="1200" dirty="0"/>
          </a:p>
        </p:txBody>
      </p:sp>
      <p:sp>
        <p:nvSpPr>
          <p:cNvPr id="3" name="Marcador de contenido 2"/>
          <p:cNvSpPr>
            <a:spLocks noGrp="1"/>
          </p:cNvSpPr>
          <p:nvPr>
            <p:ph idx="1"/>
          </p:nvPr>
        </p:nvSpPr>
        <p:spPr>
          <a:xfrm>
            <a:off x="838200" y="605481"/>
            <a:ext cx="10515600" cy="2631989"/>
          </a:xfrm>
        </p:spPr>
        <p:txBody>
          <a:bodyPr>
            <a:normAutofit lnSpcReduction="10000"/>
          </a:bodyPr>
          <a:lstStyle/>
          <a:p>
            <a:endParaRPr lang="es-MX" dirty="0" smtClean="0"/>
          </a:p>
          <a:p>
            <a:pPr marL="0" indent="0">
              <a:buNone/>
            </a:pPr>
            <a:r>
              <a:rPr lang="es-MX" dirty="0" smtClean="0"/>
              <a:t>          </a:t>
            </a:r>
            <a:r>
              <a:rPr lang="es-MX" sz="1800" b="1" dirty="0" smtClean="0">
                <a:latin typeface="Arial" panose="020B0604020202020204" pitchFamily="34" charset="0"/>
                <a:cs typeface="Arial" panose="020B0604020202020204" pitchFamily="34" charset="0"/>
              </a:rPr>
              <a:t>II.      ADMINISTRACION DEL PADA</a:t>
            </a:r>
          </a:p>
          <a:p>
            <a:pPr marL="0" indent="0">
              <a:buNone/>
            </a:pPr>
            <a:r>
              <a:rPr lang="es-MX" sz="1200" dirty="0" smtClean="0">
                <a:latin typeface="Arial" panose="020B0604020202020204" pitchFamily="34" charset="0"/>
                <a:cs typeface="Arial" panose="020B0604020202020204" pitchFamily="34" charset="0"/>
              </a:rPr>
              <a:t>El Programa Anual de Desarrollo Archivístico </a:t>
            </a:r>
            <a:r>
              <a:rPr lang="es-MX" sz="1200" dirty="0" smtClean="0">
                <a:latin typeface="Arial" panose="020B0604020202020204" pitchFamily="34" charset="0"/>
                <a:cs typeface="Arial" panose="020B0604020202020204" pitchFamily="34" charset="0"/>
              </a:rPr>
              <a:t>2025 </a:t>
            </a:r>
            <a:r>
              <a:rPr lang="es-MX" sz="1200" dirty="0" smtClean="0">
                <a:latin typeface="Arial" panose="020B0604020202020204" pitchFamily="34" charset="0"/>
                <a:cs typeface="Arial" panose="020B0604020202020204" pitchFamily="34" charset="0"/>
              </a:rPr>
              <a:t>presentado al Comité de Transparencia, para su aprobación, de conformidad con el articulo 28 fracción III de la Ley General de Archivos, mismo que deberá ser publicado en el portal de internet del Municipio de Santiago, N.L., así como su respectivo informa anual de cumplimiento.  </a:t>
            </a:r>
          </a:p>
          <a:p>
            <a:pPr marL="0" indent="0">
              <a:buNone/>
            </a:pPr>
            <a:endParaRPr lang="es-MX" sz="1200" dirty="0">
              <a:latin typeface="Arial" panose="020B0604020202020204" pitchFamily="34" charset="0"/>
              <a:cs typeface="Arial" panose="020B0604020202020204" pitchFamily="34" charset="0"/>
            </a:endParaRPr>
          </a:p>
          <a:p>
            <a:pPr>
              <a:buAutoNum type="arabicPeriod"/>
            </a:pPr>
            <a:r>
              <a:rPr lang="es-MX" sz="1200" b="1" dirty="0" smtClean="0">
                <a:latin typeface="Arial" panose="020B0604020202020204" pitchFamily="34" charset="0"/>
                <a:cs typeface="Arial" panose="020B0604020202020204" pitchFamily="34" charset="0"/>
              </a:rPr>
              <a:t>Planificar comunicaciones</a:t>
            </a:r>
          </a:p>
          <a:p>
            <a:pPr marL="0" indent="0">
              <a:buNone/>
            </a:pPr>
            <a:r>
              <a:rPr lang="es-MX" sz="1200" dirty="0">
                <a:latin typeface="Arial" panose="020B0604020202020204" pitchFamily="34" charset="0"/>
                <a:cs typeface="Arial" panose="020B0604020202020204" pitchFamily="34" charset="0"/>
              </a:rPr>
              <a:t> </a:t>
            </a:r>
            <a:r>
              <a:rPr lang="es-MX" sz="1200" dirty="0" smtClean="0">
                <a:latin typeface="Arial" panose="020B0604020202020204" pitchFamily="34" charset="0"/>
                <a:cs typeface="Arial" panose="020B0604020202020204" pitchFamily="34" charset="0"/>
              </a:rPr>
              <a:t>   La estrategia de comunicación para actividades establecidas en el Programa Anual de Desarrollo Archivístico 2023, se realizara como se muestra en la siguiente tabla:</a:t>
            </a:r>
            <a:endParaRPr lang="es-MX" sz="1200" dirty="0">
              <a:latin typeface="Arial" panose="020B0604020202020204" pitchFamily="34" charset="0"/>
              <a:cs typeface="Arial" panose="020B0604020202020204" pitchFamily="34" charset="0"/>
            </a:endParaRPr>
          </a:p>
        </p:txBody>
      </p:sp>
      <p:graphicFrame>
        <p:nvGraphicFramePr>
          <p:cNvPr id="5" name="Tabla 4"/>
          <p:cNvGraphicFramePr>
            <a:graphicFrameLocks noGrp="1"/>
          </p:cNvGraphicFramePr>
          <p:nvPr>
            <p:extLst>
              <p:ext uri="{D42A27DB-BD31-4B8C-83A1-F6EECF244321}">
                <p14:modId xmlns:p14="http://schemas.microsoft.com/office/powerpoint/2010/main" val="4007552995"/>
              </p:ext>
            </p:extLst>
          </p:nvPr>
        </p:nvGraphicFramePr>
        <p:xfrm>
          <a:off x="838200" y="3288150"/>
          <a:ext cx="10132541" cy="3017520"/>
        </p:xfrm>
        <a:graphic>
          <a:graphicData uri="http://schemas.openxmlformats.org/drawingml/2006/table">
            <a:tbl>
              <a:tblPr firstRow="1" bandRow="1">
                <a:tableStyleId>{5C22544A-7EE6-4342-B048-85BDC9FD1C3A}</a:tableStyleId>
              </a:tblPr>
              <a:tblGrid>
                <a:gridCol w="2231234">
                  <a:extLst>
                    <a:ext uri="{9D8B030D-6E8A-4147-A177-3AD203B41FA5}">
                      <a16:colId xmlns:a16="http://schemas.microsoft.com/office/drawing/2014/main" val="20000"/>
                    </a:ext>
                  </a:extLst>
                </a:gridCol>
                <a:gridCol w="1749757">
                  <a:extLst>
                    <a:ext uri="{9D8B030D-6E8A-4147-A177-3AD203B41FA5}">
                      <a16:colId xmlns:a16="http://schemas.microsoft.com/office/drawing/2014/main" val="20001"/>
                    </a:ext>
                  </a:extLst>
                </a:gridCol>
                <a:gridCol w="2724453">
                  <a:extLst>
                    <a:ext uri="{9D8B030D-6E8A-4147-A177-3AD203B41FA5}">
                      <a16:colId xmlns:a16="http://schemas.microsoft.com/office/drawing/2014/main" val="20002"/>
                    </a:ext>
                  </a:extLst>
                </a:gridCol>
                <a:gridCol w="2207748">
                  <a:extLst>
                    <a:ext uri="{9D8B030D-6E8A-4147-A177-3AD203B41FA5}">
                      <a16:colId xmlns:a16="http://schemas.microsoft.com/office/drawing/2014/main" val="20003"/>
                    </a:ext>
                  </a:extLst>
                </a:gridCol>
                <a:gridCol w="1219349">
                  <a:extLst>
                    <a:ext uri="{9D8B030D-6E8A-4147-A177-3AD203B41FA5}">
                      <a16:colId xmlns:a16="http://schemas.microsoft.com/office/drawing/2014/main" val="20004"/>
                    </a:ext>
                  </a:extLst>
                </a:gridCol>
              </a:tblGrid>
              <a:tr h="370840">
                <a:tc>
                  <a:txBody>
                    <a:bodyPr/>
                    <a:lstStyle/>
                    <a:p>
                      <a:endParaRPr lang="es-MX" dirty="0"/>
                    </a:p>
                  </a:txBody>
                  <a:tcPr>
                    <a:solidFill>
                      <a:schemeClr val="bg1">
                        <a:lumMod val="95000"/>
                      </a:schemeClr>
                    </a:solidFill>
                  </a:tcPr>
                </a:tc>
                <a:tc>
                  <a:txBody>
                    <a:bodyPr/>
                    <a:lstStyle/>
                    <a:p>
                      <a:r>
                        <a:rPr lang="es-MX" sz="1200" dirty="0" smtClean="0">
                          <a:latin typeface="Arial" panose="020B0604020202020204" pitchFamily="34" charset="0"/>
                          <a:cs typeface="Arial" panose="020B0604020202020204" pitchFamily="34" charset="0"/>
                        </a:rPr>
                        <a:t>Información generada</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Intercambia información con:</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Medio de difusión</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Periodicidad</a:t>
                      </a: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0"/>
                  </a:ext>
                </a:extLst>
              </a:tr>
              <a:tr h="370840">
                <a:tc>
                  <a:txBody>
                    <a:bodyPr/>
                    <a:lstStyle/>
                    <a:p>
                      <a:r>
                        <a:rPr lang="es-MX" sz="1200" dirty="0" smtClean="0">
                          <a:latin typeface="Arial" panose="020B0604020202020204" pitchFamily="34" charset="0"/>
                          <a:cs typeface="Arial" panose="020B0604020202020204" pitchFamily="34" charset="0"/>
                        </a:rPr>
                        <a:t>Comité de Transparencia</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Objetivos y políticas institucionales.</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Dirección de Archivos.</a:t>
                      </a:r>
                      <a:endParaRPr lang="es-MX" sz="1200" dirty="0">
                        <a:latin typeface="Arial" panose="020B0604020202020204" pitchFamily="34" charset="0"/>
                        <a:cs typeface="Arial" panose="020B0604020202020204" pitchFamily="34" charset="0"/>
                      </a:endParaRPr>
                    </a:p>
                  </a:txBody>
                  <a:tcPr/>
                </a:tc>
                <a:tc>
                  <a:txBody>
                    <a:bodyPr/>
                    <a:lstStyle/>
                    <a:p>
                      <a:pPr marL="285750" indent="-285750">
                        <a:buFont typeface="Arial" panose="020B0604020202020204" pitchFamily="34" charset="0"/>
                        <a:buChar char="•"/>
                      </a:pPr>
                      <a:r>
                        <a:rPr lang="es-MX" sz="1200" dirty="0" smtClean="0">
                          <a:latin typeface="Arial" panose="020B0604020202020204" pitchFamily="34" charset="0"/>
                          <a:cs typeface="Arial" panose="020B0604020202020204" pitchFamily="34" charset="0"/>
                        </a:rPr>
                        <a:t>Reuniones</a:t>
                      </a:r>
                    </a:p>
                    <a:p>
                      <a:pPr marL="285750" indent="-285750">
                        <a:buFont typeface="Arial" panose="020B0604020202020204" pitchFamily="34" charset="0"/>
                        <a:buChar char="•"/>
                      </a:pPr>
                      <a:r>
                        <a:rPr lang="es-MX" sz="1200" dirty="0" smtClean="0">
                          <a:latin typeface="Arial" panose="020B0604020202020204" pitchFamily="34" charset="0"/>
                          <a:cs typeface="Arial" panose="020B0604020202020204" pitchFamily="34" charset="0"/>
                        </a:rPr>
                        <a:t>Actas</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Trimestral</a:t>
                      </a: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r h="370840">
                <a:tc>
                  <a:txBody>
                    <a:bodyPr/>
                    <a:lstStyle/>
                    <a:p>
                      <a:r>
                        <a:rPr lang="es-MX" sz="1200" dirty="0" smtClean="0">
                          <a:latin typeface="Arial" panose="020B0604020202020204" pitchFamily="34" charset="0"/>
                          <a:cs typeface="Arial" panose="020B0604020202020204" pitchFamily="34" charset="0"/>
                        </a:rPr>
                        <a:t>Dirección de Archivos</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Comunica objetivos y políticas.</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Resp. Del Archivo de Concentración.</a:t>
                      </a:r>
                      <a:endParaRPr lang="es-MX" sz="1200" dirty="0">
                        <a:latin typeface="Arial" panose="020B0604020202020204" pitchFamily="34" charset="0"/>
                        <a:cs typeface="Arial" panose="020B0604020202020204" pitchFamily="34" charset="0"/>
                      </a:endParaRPr>
                    </a:p>
                  </a:txBody>
                  <a:tcPr/>
                </a:tc>
                <a:tc>
                  <a:txBody>
                    <a:bodyPr/>
                    <a:lstStyle/>
                    <a:p>
                      <a:pPr marL="171450" indent="-171450">
                        <a:buFont typeface="Arial" panose="020B0604020202020204" pitchFamily="34" charset="0"/>
                        <a:buChar char="•"/>
                      </a:pPr>
                      <a:r>
                        <a:rPr lang="es-MX" sz="1200" dirty="0" smtClean="0">
                          <a:latin typeface="Arial" panose="020B0604020202020204" pitchFamily="34" charset="0"/>
                          <a:cs typeface="Arial" panose="020B0604020202020204" pitchFamily="34" charset="0"/>
                        </a:rPr>
                        <a:t>Correo electrónico</a:t>
                      </a:r>
                    </a:p>
                    <a:p>
                      <a:pPr marL="171450" indent="-171450">
                        <a:buFont typeface="Arial" panose="020B0604020202020204" pitchFamily="34" charset="0"/>
                        <a:buChar char="•"/>
                      </a:pPr>
                      <a:r>
                        <a:rPr lang="es-MX" sz="1200" dirty="0" smtClean="0">
                          <a:latin typeface="Arial" panose="020B0604020202020204" pitchFamily="34" charset="0"/>
                          <a:cs typeface="Arial" panose="020B0604020202020204" pitchFamily="34" charset="0"/>
                        </a:rPr>
                        <a:t>Reuniones</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Trimestral</a:t>
                      </a: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
                  </a:ext>
                </a:extLst>
              </a:tr>
              <a:tr h="370840">
                <a:tc>
                  <a:txBody>
                    <a:bodyPr/>
                    <a:lstStyle/>
                    <a:p>
                      <a:r>
                        <a:rPr lang="es-MX" sz="1200" dirty="0" smtClean="0">
                          <a:latin typeface="Arial" panose="020B0604020202020204" pitchFamily="34" charset="0"/>
                          <a:cs typeface="Arial" panose="020B0604020202020204" pitchFamily="34" charset="0"/>
                        </a:rPr>
                        <a:t>Resp. Del Archivo de Concentración</a:t>
                      </a:r>
                      <a:endParaRPr lang="es-MX" dirty="0"/>
                    </a:p>
                  </a:txBody>
                  <a:tcPr/>
                </a:tc>
                <a:tc>
                  <a:txBody>
                    <a:bodyPr/>
                    <a:lstStyle/>
                    <a:p>
                      <a:r>
                        <a:rPr lang="es-MX" sz="1200" dirty="0" smtClean="0">
                          <a:latin typeface="Arial" panose="020B0604020202020204" pitchFamily="34" charset="0"/>
                          <a:cs typeface="Arial" panose="020B0604020202020204" pitchFamily="34" charset="0"/>
                        </a:rPr>
                        <a:t>Planeación, informes y proyectos.</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Dirección </a:t>
                      </a:r>
                      <a:r>
                        <a:rPr lang="es-MX" sz="1200" baseline="0" dirty="0" smtClean="0">
                          <a:latin typeface="Arial" panose="020B0604020202020204" pitchFamily="34" charset="0"/>
                          <a:cs typeface="Arial" panose="020B0604020202020204" pitchFamily="34" charset="0"/>
                        </a:rPr>
                        <a:t>de Archivos, Resp. De Archivos de Tramite y Colaboradores.</a:t>
                      </a:r>
                      <a:endParaRPr lang="es-MX" sz="1200" dirty="0">
                        <a:latin typeface="Arial" panose="020B0604020202020204" pitchFamily="34" charset="0"/>
                        <a:cs typeface="Arial" panose="020B0604020202020204" pitchFamily="34" charset="0"/>
                      </a:endParaRPr>
                    </a:p>
                  </a:txBody>
                  <a:tcPr/>
                </a:tc>
                <a:tc>
                  <a:txBody>
                    <a:bodyPr/>
                    <a:lstStyle/>
                    <a:p>
                      <a:pPr marL="171450" indent="-171450">
                        <a:buFont typeface="Arial" panose="020B0604020202020204" pitchFamily="34" charset="0"/>
                        <a:buChar char="•"/>
                      </a:pPr>
                      <a:r>
                        <a:rPr lang="es-MX" sz="1200" dirty="0" smtClean="0">
                          <a:latin typeface="Arial" panose="020B0604020202020204" pitchFamily="34" charset="0"/>
                          <a:cs typeface="Arial" panose="020B0604020202020204" pitchFamily="34" charset="0"/>
                        </a:rPr>
                        <a:t>Correo electrónico</a:t>
                      </a:r>
                    </a:p>
                    <a:p>
                      <a:pPr marL="171450" indent="-171450">
                        <a:buFont typeface="Arial" panose="020B0604020202020204" pitchFamily="34" charset="0"/>
                        <a:buChar char="•"/>
                      </a:pPr>
                      <a:r>
                        <a:rPr lang="es-MX" sz="1200" dirty="0" smtClean="0">
                          <a:latin typeface="Arial" panose="020B0604020202020204" pitchFamily="34" charset="0"/>
                          <a:cs typeface="Arial" panose="020B0604020202020204" pitchFamily="34" charset="0"/>
                        </a:rPr>
                        <a:t>Reuniones</a:t>
                      </a:r>
                    </a:p>
                    <a:p>
                      <a:pPr marL="171450" indent="-171450">
                        <a:buFont typeface="Arial" panose="020B0604020202020204" pitchFamily="34" charset="0"/>
                        <a:buChar char="•"/>
                      </a:pPr>
                      <a:r>
                        <a:rPr lang="es-MX" sz="1200" dirty="0" smtClean="0">
                          <a:latin typeface="Arial" panose="020B0604020202020204" pitchFamily="34" charset="0"/>
                          <a:cs typeface="Arial" panose="020B0604020202020204" pitchFamily="34" charset="0"/>
                        </a:rPr>
                        <a:t>Oficios</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Trimestral</a:t>
                      </a: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3"/>
                  </a:ext>
                </a:extLst>
              </a:tr>
              <a:tr h="345578">
                <a:tc>
                  <a:txBody>
                    <a:bodyPr/>
                    <a:lstStyle/>
                    <a:p>
                      <a:r>
                        <a:rPr lang="es-MX" sz="1200" dirty="0" smtClean="0">
                          <a:latin typeface="Arial" panose="020B0604020202020204" pitchFamily="34" charset="0"/>
                          <a:cs typeface="Arial" panose="020B0604020202020204" pitchFamily="34" charset="0"/>
                        </a:rPr>
                        <a:t>Resp. Del Archivo de Tramite</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Necesidades operativas.</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Área Coordinadora de Archivos de Concentración y Colaboradores.</a:t>
                      </a:r>
                      <a:endParaRPr lang="es-MX" sz="1200" dirty="0">
                        <a:latin typeface="Arial" panose="020B0604020202020204" pitchFamily="34" charset="0"/>
                        <a:cs typeface="Arial" panose="020B0604020202020204" pitchFamily="34" charset="0"/>
                      </a:endParaRPr>
                    </a:p>
                  </a:txBody>
                  <a:tcPr/>
                </a:tc>
                <a:tc>
                  <a:txBody>
                    <a:bodyPr/>
                    <a:lstStyle/>
                    <a:p>
                      <a:pPr marL="171450" indent="-171450">
                        <a:buFont typeface="Arial" panose="020B0604020202020204" pitchFamily="34" charset="0"/>
                        <a:buChar char="•"/>
                      </a:pPr>
                      <a:r>
                        <a:rPr lang="es-MX" sz="1200" dirty="0" smtClean="0">
                          <a:latin typeface="Arial" panose="020B0604020202020204" pitchFamily="34" charset="0"/>
                          <a:cs typeface="Arial" panose="020B0604020202020204" pitchFamily="34" charset="0"/>
                        </a:rPr>
                        <a:t>Correo</a:t>
                      </a:r>
                      <a:r>
                        <a:rPr lang="es-MX" sz="1200" baseline="0" dirty="0" smtClean="0">
                          <a:latin typeface="Arial" panose="020B0604020202020204" pitchFamily="34" charset="0"/>
                          <a:cs typeface="Arial" panose="020B0604020202020204" pitchFamily="34" charset="0"/>
                        </a:rPr>
                        <a:t> electrónico</a:t>
                      </a:r>
                    </a:p>
                    <a:p>
                      <a:pPr marL="171450" indent="-171450">
                        <a:buFont typeface="Arial" panose="020B0604020202020204" pitchFamily="34" charset="0"/>
                        <a:buChar char="•"/>
                      </a:pPr>
                      <a:r>
                        <a:rPr lang="es-MX" sz="1200" baseline="0" dirty="0" smtClean="0">
                          <a:latin typeface="Arial" panose="020B0604020202020204" pitchFamily="34" charset="0"/>
                          <a:cs typeface="Arial" panose="020B0604020202020204" pitchFamily="34" charset="0"/>
                        </a:rPr>
                        <a:t>Oficios</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Trimestral</a:t>
                      </a: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4"/>
                  </a:ext>
                </a:extLst>
              </a:tr>
              <a:tr h="370840">
                <a:tc>
                  <a:txBody>
                    <a:bodyPr/>
                    <a:lstStyle/>
                    <a:p>
                      <a:r>
                        <a:rPr lang="es-MX" sz="1200" dirty="0" smtClean="0">
                          <a:latin typeface="Arial" panose="020B0604020202020204" pitchFamily="34" charset="0"/>
                          <a:cs typeface="Arial" panose="020B0604020202020204" pitchFamily="34" charset="0"/>
                        </a:rPr>
                        <a:t>Colaboradores</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Documentos tramitados.</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Resp. Del Archivo</a:t>
                      </a:r>
                      <a:r>
                        <a:rPr lang="es-MX" sz="1200" baseline="0" dirty="0" smtClean="0">
                          <a:latin typeface="Arial" panose="020B0604020202020204" pitchFamily="34" charset="0"/>
                          <a:cs typeface="Arial" panose="020B0604020202020204" pitchFamily="34" charset="0"/>
                        </a:rPr>
                        <a:t> de Tramite y Resp. Del Archivo de Concentración</a:t>
                      </a:r>
                      <a:r>
                        <a:rPr lang="es-MX" baseline="0" dirty="0" smtClean="0"/>
                        <a:t>.</a:t>
                      </a:r>
                      <a:endParaRPr lang="es-MX" dirty="0"/>
                    </a:p>
                  </a:txBody>
                  <a:tcPr/>
                </a:tc>
                <a:tc>
                  <a:txBody>
                    <a:bodyPr/>
                    <a:lstStyle/>
                    <a:p>
                      <a:pPr marL="171450" indent="-171450">
                        <a:buFont typeface="Arial" panose="020B0604020202020204" pitchFamily="34" charset="0"/>
                        <a:buChar char="•"/>
                      </a:pPr>
                      <a:r>
                        <a:rPr lang="es-MX" sz="1200" dirty="0" smtClean="0">
                          <a:latin typeface="Arial" panose="020B0604020202020204" pitchFamily="34" charset="0"/>
                          <a:cs typeface="Arial" panose="020B0604020202020204" pitchFamily="34" charset="0"/>
                        </a:rPr>
                        <a:t>Correo electrónico</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Trimestral</a:t>
                      </a: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bl>
          </a:graphicData>
        </a:graphic>
      </p:graphicFrame>
      <p:sp>
        <p:nvSpPr>
          <p:cNvPr id="9" name="Marcador de número de diapositiva 8"/>
          <p:cNvSpPr>
            <a:spLocks noGrp="1"/>
          </p:cNvSpPr>
          <p:nvPr>
            <p:ph type="sldNum" sz="quarter" idx="12"/>
          </p:nvPr>
        </p:nvSpPr>
        <p:spPr/>
        <p:txBody>
          <a:bodyPr/>
          <a:lstStyle/>
          <a:p>
            <a:fld id="{0EECA9D2-778A-4AE6-9A82-477E0DCDD62B}" type="slidenum">
              <a:rPr lang="es-MX" smtClean="0"/>
              <a:t>13</a:t>
            </a:fld>
            <a:endParaRPr lang="es-MX"/>
          </a:p>
        </p:txBody>
      </p:sp>
      <p:sp>
        <p:nvSpPr>
          <p:cNvPr id="10" name="Marcador de fecha 9"/>
          <p:cNvSpPr>
            <a:spLocks noGrp="1"/>
          </p:cNvSpPr>
          <p:nvPr>
            <p:ph type="dt" sz="half" idx="10"/>
          </p:nvPr>
        </p:nvSpPr>
        <p:spPr/>
        <p:txBody>
          <a:bodyPr/>
          <a:lstStyle/>
          <a:p>
            <a:fld id="{1A5CA8F8-7AB1-42E7-8D75-3C35FE8F0F07}" type="datetime1">
              <a:rPr lang="es-MX" smtClean="0"/>
              <a:t>05/02/2025</a:t>
            </a:fld>
            <a:endParaRPr lang="es-MX"/>
          </a:p>
        </p:txBody>
      </p:sp>
    </p:spTree>
    <p:extLst>
      <p:ext uri="{BB962C8B-B14F-4D97-AF65-F5344CB8AC3E}">
        <p14:creationId xmlns:p14="http://schemas.microsoft.com/office/powerpoint/2010/main" val="23393514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808572" y="1"/>
            <a:ext cx="4545227" cy="642550"/>
          </a:xfrm>
        </p:spPr>
        <p:txBody>
          <a:bodyPr>
            <a:normAutofit/>
          </a:bodyPr>
          <a:lstStyle/>
          <a:p>
            <a:r>
              <a:rPr lang="es-MX" sz="1200" dirty="0">
                <a:latin typeface="Arial" panose="020B0604020202020204" pitchFamily="34" charset="0"/>
                <a:cs typeface="Arial" panose="020B0604020202020204" pitchFamily="34" charset="0"/>
              </a:rPr>
              <a:t>DIRECCION DE TRANSPARENCIA</a:t>
            </a:r>
            <a:br>
              <a:rPr lang="es-MX" sz="1200" dirty="0">
                <a:latin typeface="Arial" panose="020B0604020202020204" pitchFamily="34" charset="0"/>
                <a:cs typeface="Arial" panose="020B0604020202020204" pitchFamily="34" charset="0"/>
              </a:rPr>
            </a:br>
            <a:r>
              <a:rPr lang="es-MX" sz="1200" dirty="0">
                <a:latin typeface="Arial" panose="020B0604020202020204" pitchFamily="34" charset="0"/>
                <a:cs typeface="Arial" panose="020B0604020202020204" pitchFamily="34" charset="0"/>
              </a:rPr>
              <a:t>AREA COORDINADORA DE ARCHIVOS</a:t>
            </a:r>
            <a:br>
              <a:rPr lang="es-MX" sz="1200" dirty="0">
                <a:latin typeface="Arial" panose="020B0604020202020204" pitchFamily="34" charset="0"/>
                <a:cs typeface="Arial" panose="020B0604020202020204" pitchFamily="34" charset="0"/>
              </a:rPr>
            </a:br>
            <a:r>
              <a:rPr lang="es-MX" sz="1200" b="1" dirty="0">
                <a:latin typeface="Arial" panose="020B0604020202020204" pitchFamily="34" charset="0"/>
                <a:cs typeface="Arial" panose="020B0604020202020204" pitchFamily="34" charset="0"/>
              </a:rPr>
              <a:t>PROGRAMA ANUAL DE DESARROLLO ARCHIVISTICO </a:t>
            </a:r>
            <a:r>
              <a:rPr lang="es-MX" sz="1200" b="1" dirty="0" smtClean="0">
                <a:latin typeface="Arial" panose="020B0604020202020204" pitchFamily="34" charset="0"/>
                <a:cs typeface="Arial" panose="020B0604020202020204" pitchFamily="34" charset="0"/>
              </a:rPr>
              <a:t>2025</a:t>
            </a:r>
            <a:endParaRPr lang="es-MX" sz="1200" dirty="0"/>
          </a:p>
        </p:txBody>
      </p:sp>
      <p:sp>
        <p:nvSpPr>
          <p:cNvPr id="3" name="Marcador de contenido 2"/>
          <p:cNvSpPr>
            <a:spLocks noGrp="1"/>
          </p:cNvSpPr>
          <p:nvPr>
            <p:ph idx="1"/>
          </p:nvPr>
        </p:nvSpPr>
        <p:spPr>
          <a:xfrm>
            <a:off x="838200" y="642551"/>
            <a:ext cx="10515600" cy="1470454"/>
          </a:xfrm>
        </p:spPr>
        <p:txBody>
          <a:bodyPr>
            <a:normAutofit lnSpcReduction="10000"/>
          </a:bodyPr>
          <a:lstStyle/>
          <a:p>
            <a:pPr marL="0" indent="0">
              <a:buNone/>
            </a:pPr>
            <a:r>
              <a:rPr lang="es-MX" dirty="0" smtClean="0"/>
              <a:t>      </a:t>
            </a:r>
            <a:r>
              <a:rPr lang="es-MX" sz="1200" b="1" dirty="0" smtClean="0">
                <a:latin typeface="Arial" panose="020B0604020202020204" pitchFamily="34" charset="0"/>
                <a:cs typeface="Arial" panose="020B0604020202020204" pitchFamily="34" charset="0"/>
              </a:rPr>
              <a:t>2. Reporte de avances</a:t>
            </a:r>
          </a:p>
          <a:p>
            <a:pPr marL="0" indent="0">
              <a:buNone/>
            </a:pPr>
            <a:r>
              <a:rPr lang="es-MX" sz="1200" dirty="0" smtClean="0">
                <a:latin typeface="Arial" panose="020B0604020202020204" pitchFamily="34" charset="0"/>
                <a:cs typeface="Arial" panose="020B0604020202020204" pitchFamily="34" charset="0"/>
              </a:rPr>
              <a:t>El área Coordinadora de Archivos de manera trimestral, elaborara el informe de avances del Programa Anual de Desarrollo Archivístico 2020, mismo que será presentado ante el Comité de Transparencia, de conformidad con el calendario y un informe final de su cumplimiento.</a:t>
            </a:r>
          </a:p>
          <a:p>
            <a:pPr marL="0" indent="0">
              <a:buNone/>
            </a:pPr>
            <a:endParaRPr lang="es-MX" sz="1200" dirty="0">
              <a:latin typeface="Arial" panose="020B0604020202020204" pitchFamily="34" charset="0"/>
              <a:cs typeface="Arial" panose="020B0604020202020204" pitchFamily="34" charset="0"/>
            </a:endParaRPr>
          </a:p>
          <a:p>
            <a:pPr marL="0" indent="0">
              <a:buNone/>
            </a:pPr>
            <a:r>
              <a:rPr lang="es-MX" sz="1200" b="1" dirty="0" smtClean="0">
                <a:latin typeface="Arial" panose="020B0604020202020204" pitchFamily="34" charset="0"/>
                <a:cs typeface="Arial" panose="020B0604020202020204" pitchFamily="34" charset="0"/>
              </a:rPr>
              <a:t>FORMATO DE CONTROL DE CAMBIOS</a:t>
            </a:r>
          </a:p>
          <a:p>
            <a:pPr marL="0" indent="0">
              <a:buNone/>
            </a:pPr>
            <a:endParaRPr lang="es-MX" sz="1200" dirty="0">
              <a:latin typeface="Arial" panose="020B0604020202020204" pitchFamily="34" charset="0"/>
              <a:cs typeface="Arial" panose="020B0604020202020204" pitchFamily="34" charset="0"/>
            </a:endParaRPr>
          </a:p>
        </p:txBody>
      </p:sp>
      <p:graphicFrame>
        <p:nvGraphicFramePr>
          <p:cNvPr id="5" name="Tabla 4"/>
          <p:cNvGraphicFramePr>
            <a:graphicFrameLocks noGrp="1"/>
          </p:cNvGraphicFramePr>
          <p:nvPr>
            <p:extLst>
              <p:ext uri="{D42A27DB-BD31-4B8C-83A1-F6EECF244321}">
                <p14:modId xmlns:p14="http://schemas.microsoft.com/office/powerpoint/2010/main" val="4151227908"/>
              </p:ext>
            </p:extLst>
          </p:nvPr>
        </p:nvGraphicFramePr>
        <p:xfrm>
          <a:off x="1013254" y="2628024"/>
          <a:ext cx="9304637" cy="914400"/>
        </p:xfrm>
        <a:graphic>
          <a:graphicData uri="http://schemas.openxmlformats.org/drawingml/2006/table">
            <a:tbl>
              <a:tblPr firstRow="1" bandRow="1">
                <a:tableStyleId>{5C22544A-7EE6-4342-B048-85BDC9FD1C3A}</a:tableStyleId>
              </a:tblPr>
              <a:tblGrid>
                <a:gridCol w="969756">
                  <a:extLst>
                    <a:ext uri="{9D8B030D-6E8A-4147-A177-3AD203B41FA5}">
                      <a16:colId xmlns:a16="http://schemas.microsoft.com/office/drawing/2014/main" val="20000"/>
                    </a:ext>
                  </a:extLst>
                </a:gridCol>
                <a:gridCol w="3911163">
                  <a:extLst>
                    <a:ext uri="{9D8B030D-6E8A-4147-A177-3AD203B41FA5}">
                      <a16:colId xmlns:a16="http://schemas.microsoft.com/office/drawing/2014/main" val="20001"/>
                    </a:ext>
                  </a:extLst>
                </a:gridCol>
                <a:gridCol w="3167328">
                  <a:extLst>
                    <a:ext uri="{9D8B030D-6E8A-4147-A177-3AD203B41FA5}">
                      <a16:colId xmlns:a16="http://schemas.microsoft.com/office/drawing/2014/main" val="20002"/>
                    </a:ext>
                  </a:extLst>
                </a:gridCol>
                <a:gridCol w="1256390">
                  <a:extLst>
                    <a:ext uri="{9D8B030D-6E8A-4147-A177-3AD203B41FA5}">
                      <a16:colId xmlns:a16="http://schemas.microsoft.com/office/drawing/2014/main" val="20003"/>
                    </a:ext>
                  </a:extLst>
                </a:gridCol>
              </a:tblGrid>
              <a:tr h="370840">
                <a:tc>
                  <a:txBody>
                    <a:bodyPr/>
                    <a:lstStyle/>
                    <a:p>
                      <a:r>
                        <a:rPr lang="es-MX" sz="1200" dirty="0" smtClean="0">
                          <a:latin typeface="Arial" panose="020B0604020202020204" pitchFamily="34" charset="0"/>
                          <a:cs typeface="Arial" panose="020B0604020202020204" pitchFamily="34" charset="0"/>
                        </a:rPr>
                        <a:t>Versión</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Cambios</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Origen/ Fundamento</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Fecha de emisión</a:t>
                      </a: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0"/>
                  </a:ext>
                </a:extLst>
              </a:tr>
              <a:tr h="370840">
                <a:tc>
                  <a:txBody>
                    <a:bodyPr/>
                    <a:lstStyle/>
                    <a:p>
                      <a:r>
                        <a:rPr lang="es-MX" sz="1200" dirty="0" smtClean="0">
                          <a:latin typeface="Arial" panose="020B0604020202020204" pitchFamily="34" charset="0"/>
                          <a:cs typeface="Arial" panose="020B0604020202020204" pitchFamily="34" charset="0"/>
                        </a:rPr>
                        <a:t>1.0</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Establecimiento del Programa Anual de Desarrollo Archivístico (PADA) para el ejercicio 2023</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Artículos</a:t>
                      </a:r>
                      <a:r>
                        <a:rPr lang="es-MX" sz="1200" baseline="0" dirty="0" smtClean="0">
                          <a:latin typeface="Arial" panose="020B0604020202020204" pitchFamily="34" charset="0"/>
                          <a:cs typeface="Arial" panose="020B0604020202020204" pitchFamily="34" charset="0"/>
                        </a:rPr>
                        <a:t> 23 – 26 de la Ley General de Archivos.</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 </a:t>
                      </a:r>
                      <a:r>
                        <a:rPr lang="es-MX" sz="2000" dirty="0" smtClean="0">
                          <a:latin typeface="Arial" panose="020B0604020202020204" pitchFamily="34" charset="0"/>
                          <a:cs typeface="Arial" panose="020B0604020202020204" pitchFamily="34" charset="0"/>
                        </a:rPr>
                        <a:t>?</a:t>
                      </a:r>
                      <a:endParaRPr lang="es-MX"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bl>
          </a:graphicData>
        </a:graphic>
      </p:graphicFrame>
      <p:pic>
        <p:nvPicPr>
          <p:cNvPr id="6" name="Imagen 5"/>
          <p:cNvPicPr>
            <a:picLocks noChangeAspect="1"/>
          </p:cNvPicPr>
          <p:nvPr/>
        </p:nvPicPr>
        <p:blipFill>
          <a:blip r:embed="rId3"/>
          <a:stretch>
            <a:fillRect/>
          </a:stretch>
        </p:blipFill>
        <p:spPr>
          <a:xfrm>
            <a:off x="8287245" y="5128423"/>
            <a:ext cx="3066554" cy="975445"/>
          </a:xfrm>
          <a:prstGeom prst="rect">
            <a:avLst/>
          </a:prstGeom>
        </p:spPr>
      </p:pic>
      <p:sp>
        <p:nvSpPr>
          <p:cNvPr id="10" name="Marcador de número de diapositiva 9"/>
          <p:cNvSpPr>
            <a:spLocks noGrp="1"/>
          </p:cNvSpPr>
          <p:nvPr>
            <p:ph type="sldNum" sz="quarter" idx="12"/>
          </p:nvPr>
        </p:nvSpPr>
        <p:spPr/>
        <p:txBody>
          <a:bodyPr/>
          <a:lstStyle/>
          <a:p>
            <a:fld id="{0EECA9D2-778A-4AE6-9A82-477E0DCDD62B}" type="slidenum">
              <a:rPr lang="es-MX" smtClean="0"/>
              <a:t>14</a:t>
            </a:fld>
            <a:endParaRPr lang="es-MX"/>
          </a:p>
        </p:txBody>
      </p:sp>
      <p:sp>
        <p:nvSpPr>
          <p:cNvPr id="11" name="Marcador de fecha 10"/>
          <p:cNvSpPr>
            <a:spLocks noGrp="1"/>
          </p:cNvSpPr>
          <p:nvPr>
            <p:ph type="dt" sz="half" idx="10"/>
          </p:nvPr>
        </p:nvSpPr>
        <p:spPr/>
        <p:txBody>
          <a:bodyPr/>
          <a:lstStyle/>
          <a:p>
            <a:fld id="{63B63400-AF0D-442F-9E08-F5FD683521CE}" type="datetime1">
              <a:rPr lang="es-MX" smtClean="0"/>
              <a:t>05/02/2025</a:t>
            </a:fld>
            <a:endParaRPr lang="es-MX"/>
          </a:p>
        </p:txBody>
      </p:sp>
    </p:spTree>
    <p:extLst>
      <p:ext uri="{BB962C8B-B14F-4D97-AF65-F5344CB8AC3E}">
        <p14:creationId xmlns:p14="http://schemas.microsoft.com/office/powerpoint/2010/main" val="32644581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932140" y="1"/>
            <a:ext cx="4421659" cy="556053"/>
          </a:xfrm>
        </p:spPr>
        <p:txBody>
          <a:bodyPr>
            <a:normAutofit fontScale="90000"/>
          </a:bodyPr>
          <a:lstStyle/>
          <a:p>
            <a:r>
              <a:rPr lang="es-MX" sz="1200" dirty="0">
                <a:latin typeface="Arial" panose="020B0604020202020204" pitchFamily="34" charset="0"/>
                <a:cs typeface="Arial" panose="020B0604020202020204" pitchFamily="34" charset="0"/>
              </a:rPr>
              <a:t>DIRECCION DE TRANSPARENCIA</a:t>
            </a:r>
            <a:br>
              <a:rPr lang="es-MX" sz="1200" dirty="0">
                <a:latin typeface="Arial" panose="020B0604020202020204" pitchFamily="34" charset="0"/>
                <a:cs typeface="Arial" panose="020B0604020202020204" pitchFamily="34" charset="0"/>
              </a:rPr>
            </a:br>
            <a:r>
              <a:rPr lang="es-MX" sz="1200" dirty="0">
                <a:latin typeface="Arial" panose="020B0604020202020204" pitchFamily="34" charset="0"/>
                <a:cs typeface="Arial" panose="020B0604020202020204" pitchFamily="34" charset="0"/>
              </a:rPr>
              <a:t>AREA COORDINADORA DE ARCHIVOS</a:t>
            </a:r>
            <a:br>
              <a:rPr lang="es-MX" sz="1200" dirty="0">
                <a:latin typeface="Arial" panose="020B0604020202020204" pitchFamily="34" charset="0"/>
                <a:cs typeface="Arial" panose="020B0604020202020204" pitchFamily="34" charset="0"/>
              </a:rPr>
            </a:br>
            <a:r>
              <a:rPr lang="es-MX" sz="1200" b="1" dirty="0">
                <a:latin typeface="Arial" panose="020B0604020202020204" pitchFamily="34" charset="0"/>
                <a:cs typeface="Arial" panose="020B0604020202020204" pitchFamily="34" charset="0"/>
              </a:rPr>
              <a:t>PROGRAMA ANUAL DE DESARROLLO ARCHIVISTICO </a:t>
            </a:r>
            <a:r>
              <a:rPr lang="es-MX" sz="1200" b="1" dirty="0" smtClean="0">
                <a:latin typeface="Arial" panose="020B0604020202020204" pitchFamily="34" charset="0"/>
                <a:cs typeface="Arial" panose="020B0604020202020204" pitchFamily="34" charset="0"/>
              </a:rPr>
              <a:t>2025</a:t>
            </a:r>
            <a:endParaRPr lang="es-MX" sz="1200" dirty="0"/>
          </a:p>
        </p:txBody>
      </p:sp>
      <p:sp>
        <p:nvSpPr>
          <p:cNvPr id="3" name="Marcador de contenido 2"/>
          <p:cNvSpPr>
            <a:spLocks noGrp="1"/>
          </p:cNvSpPr>
          <p:nvPr>
            <p:ph idx="1"/>
          </p:nvPr>
        </p:nvSpPr>
        <p:spPr>
          <a:xfrm>
            <a:off x="838200" y="556054"/>
            <a:ext cx="10515600" cy="877330"/>
          </a:xfrm>
        </p:spPr>
        <p:txBody>
          <a:bodyPr>
            <a:normAutofit/>
          </a:bodyPr>
          <a:lstStyle/>
          <a:p>
            <a:pPr marL="0" indent="0">
              <a:buNone/>
            </a:pPr>
            <a:r>
              <a:rPr lang="es-MX" sz="1200" b="1" dirty="0" smtClean="0">
                <a:latin typeface="Arial" panose="020B0604020202020204" pitchFamily="34" charset="0"/>
                <a:cs typeface="Arial" panose="020B0604020202020204" pitchFamily="34" charset="0"/>
              </a:rPr>
              <a:t>3.Planificar la gestión de riesgos</a:t>
            </a:r>
          </a:p>
          <a:p>
            <a:pPr marL="0" indent="0">
              <a:buNone/>
            </a:pPr>
            <a:r>
              <a:rPr lang="es-MX" sz="1200" b="1" dirty="0">
                <a:latin typeface="Arial" panose="020B0604020202020204" pitchFamily="34" charset="0"/>
                <a:cs typeface="Arial" panose="020B0604020202020204" pitchFamily="34" charset="0"/>
              </a:rPr>
              <a:t> </a:t>
            </a:r>
            <a:r>
              <a:rPr lang="es-MX" sz="1200" b="1" dirty="0" smtClean="0">
                <a:latin typeface="Arial" panose="020B0604020202020204" pitchFamily="34" charset="0"/>
                <a:cs typeface="Arial" panose="020B0604020202020204" pitchFamily="34" charset="0"/>
              </a:rPr>
              <a:t>             3.1 Identificar riesgos</a:t>
            </a:r>
            <a:endParaRPr lang="es-MX" sz="1200" b="1" dirty="0">
              <a:latin typeface="Arial" panose="020B0604020202020204" pitchFamily="34" charset="0"/>
              <a:cs typeface="Arial" panose="020B0604020202020204" pitchFamily="34" charset="0"/>
            </a:endParaRPr>
          </a:p>
          <a:p>
            <a:pPr marL="0" indent="0">
              <a:buNone/>
            </a:pPr>
            <a:r>
              <a:rPr lang="es-MX" sz="1200" b="1" dirty="0" smtClean="0">
                <a:latin typeface="Arial" panose="020B0604020202020204" pitchFamily="34" charset="0"/>
                <a:cs typeface="Arial" panose="020B0604020202020204" pitchFamily="34" charset="0"/>
              </a:rPr>
              <a:t>                                PROGRAMA ANUAL DE DESARROLLO ARCHIVISTICO </a:t>
            </a:r>
            <a:r>
              <a:rPr lang="es-MX" sz="1200" b="1" dirty="0" smtClean="0">
                <a:latin typeface="Arial" panose="020B0604020202020204" pitchFamily="34" charset="0"/>
                <a:cs typeface="Arial" panose="020B0604020202020204" pitchFamily="34" charset="0"/>
              </a:rPr>
              <a:t>2025</a:t>
            </a:r>
            <a:endParaRPr lang="es-MX" sz="1200" b="1" dirty="0">
              <a:latin typeface="Arial" panose="020B0604020202020204" pitchFamily="34" charset="0"/>
              <a:cs typeface="Arial" panose="020B0604020202020204" pitchFamily="34" charset="0"/>
            </a:endParaRPr>
          </a:p>
        </p:txBody>
      </p:sp>
      <p:graphicFrame>
        <p:nvGraphicFramePr>
          <p:cNvPr id="5" name="Tabla 4"/>
          <p:cNvGraphicFramePr>
            <a:graphicFrameLocks noGrp="1"/>
          </p:cNvGraphicFramePr>
          <p:nvPr>
            <p:extLst>
              <p:ext uri="{D42A27DB-BD31-4B8C-83A1-F6EECF244321}">
                <p14:modId xmlns:p14="http://schemas.microsoft.com/office/powerpoint/2010/main" val="1126528043"/>
              </p:ext>
            </p:extLst>
          </p:nvPr>
        </p:nvGraphicFramePr>
        <p:xfrm>
          <a:off x="395415" y="1499870"/>
          <a:ext cx="10626811" cy="4856480"/>
        </p:xfrm>
        <a:graphic>
          <a:graphicData uri="http://schemas.openxmlformats.org/drawingml/2006/table">
            <a:tbl>
              <a:tblPr firstRow="1" bandRow="1">
                <a:tableStyleId>{5C22544A-7EE6-4342-B048-85BDC9FD1C3A}</a:tableStyleId>
              </a:tblPr>
              <a:tblGrid>
                <a:gridCol w="345990">
                  <a:extLst>
                    <a:ext uri="{9D8B030D-6E8A-4147-A177-3AD203B41FA5}">
                      <a16:colId xmlns:a16="http://schemas.microsoft.com/office/drawing/2014/main" val="20000"/>
                    </a:ext>
                  </a:extLst>
                </a:gridCol>
                <a:gridCol w="4930346">
                  <a:extLst>
                    <a:ext uri="{9D8B030D-6E8A-4147-A177-3AD203B41FA5}">
                      <a16:colId xmlns:a16="http://schemas.microsoft.com/office/drawing/2014/main" val="20001"/>
                    </a:ext>
                  </a:extLst>
                </a:gridCol>
                <a:gridCol w="5350475">
                  <a:extLst>
                    <a:ext uri="{9D8B030D-6E8A-4147-A177-3AD203B41FA5}">
                      <a16:colId xmlns:a16="http://schemas.microsoft.com/office/drawing/2014/main" val="20002"/>
                    </a:ext>
                  </a:extLst>
                </a:gridCol>
              </a:tblGrid>
              <a:tr h="370840">
                <a:tc>
                  <a:txBody>
                    <a:bodyPr/>
                    <a:lstStyle/>
                    <a:p>
                      <a:r>
                        <a:rPr lang="es-MX" sz="1200" dirty="0" smtClean="0">
                          <a:latin typeface="Arial" panose="020B0604020202020204" pitchFamily="34" charset="0"/>
                          <a:cs typeface="Arial" panose="020B0604020202020204" pitchFamily="34" charset="0"/>
                        </a:rPr>
                        <a:t>ID</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PROYECTO Y/O ACTIVIDAD</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IDENTIFICACION DEL RIESGO</a:t>
                      </a: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0"/>
                  </a:ext>
                </a:extLst>
              </a:tr>
              <a:tr h="370840">
                <a:tc>
                  <a:txBody>
                    <a:bodyPr/>
                    <a:lstStyle/>
                    <a:p>
                      <a:r>
                        <a:rPr lang="es-MX" sz="1200" dirty="0" smtClean="0">
                          <a:latin typeface="Arial" panose="020B0604020202020204" pitchFamily="34" charset="0"/>
                          <a:cs typeface="Arial" panose="020B0604020202020204" pitchFamily="34" charset="0"/>
                        </a:rPr>
                        <a:t>1</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Designación</a:t>
                      </a:r>
                      <a:r>
                        <a:rPr lang="es-MX" sz="1200" baseline="0" dirty="0" smtClean="0">
                          <a:latin typeface="Arial" panose="020B0604020202020204" pitchFamily="34" charset="0"/>
                          <a:cs typeface="Arial" panose="020B0604020202020204" pitchFamily="34" charset="0"/>
                        </a:rPr>
                        <a:t> de responsables del Sistema Institucional de Archivos.</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Cambio en el transcurso del año de los responsables del Sistema</a:t>
                      </a:r>
                      <a:r>
                        <a:rPr lang="es-MX" sz="1200" baseline="0" dirty="0" smtClean="0">
                          <a:latin typeface="Arial" panose="020B0604020202020204" pitchFamily="34" charset="0"/>
                          <a:cs typeface="Arial" panose="020B0604020202020204" pitchFamily="34" charset="0"/>
                        </a:rPr>
                        <a:t> Institucional de Archivos.</a:t>
                      </a: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r h="370840">
                <a:tc>
                  <a:txBody>
                    <a:bodyPr/>
                    <a:lstStyle/>
                    <a:p>
                      <a:r>
                        <a:rPr lang="es-MX" sz="1200" dirty="0" smtClean="0">
                          <a:latin typeface="Arial" panose="020B0604020202020204" pitchFamily="34" charset="0"/>
                          <a:cs typeface="Arial" panose="020B0604020202020204" pitchFamily="34" charset="0"/>
                        </a:rPr>
                        <a:t>2</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Conformar un grupo</a:t>
                      </a:r>
                      <a:r>
                        <a:rPr lang="es-MX" sz="1200" baseline="0" dirty="0" smtClean="0">
                          <a:latin typeface="Arial" panose="020B0604020202020204" pitchFamily="34" charset="0"/>
                          <a:cs typeface="Arial" panose="020B0604020202020204" pitchFamily="34" charset="0"/>
                        </a:rPr>
                        <a:t> interdisciplinario que coadyuve en la valoración.</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Omisión de la participación de integrantes del grupo interdisciplinario.</a:t>
                      </a: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
                  </a:ext>
                </a:extLst>
              </a:tr>
              <a:tr h="370840">
                <a:tc>
                  <a:txBody>
                    <a:bodyPr/>
                    <a:lstStyle/>
                    <a:p>
                      <a:r>
                        <a:rPr lang="es-MX" sz="1200" dirty="0" smtClean="0">
                          <a:latin typeface="Arial" panose="020B0604020202020204" pitchFamily="34" charset="0"/>
                          <a:cs typeface="Arial" panose="020B0604020202020204" pitchFamily="34" charset="0"/>
                        </a:rPr>
                        <a:t>3</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Gestión</a:t>
                      </a:r>
                      <a:r>
                        <a:rPr lang="es-MX" sz="1200" baseline="0" dirty="0" smtClean="0">
                          <a:latin typeface="Arial" panose="020B0604020202020204" pitchFamily="34" charset="0"/>
                          <a:cs typeface="Arial" panose="020B0604020202020204" pitchFamily="34" charset="0"/>
                        </a:rPr>
                        <a:t> interna de documentos electrónicos mediante el uso de la Firma Electrónica Avanzada.</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Falta de capacitación a los usuarios del sistema.</a:t>
                      </a:r>
                    </a:p>
                    <a:p>
                      <a:r>
                        <a:rPr lang="es-MX" sz="1200" dirty="0" smtClean="0">
                          <a:latin typeface="Arial" panose="020B0604020202020204" pitchFamily="34" charset="0"/>
                          <a:cs typeface="Arial" panose="020B0604020202020204" pitchFamily="34" charset="0"/>
                        </a:rPr>
                        <a:t>Incidentes tecnológicos(sistema y/o infraestructura)</a:t>
                      </a: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3"/>
                  </a:ext>
                </a:extLst>
              </a:tr>
              <a:tr h="370840">
                <a:tc>
                  <a:txBody>
                    <a:bodyPr/>
                    <a:lstStyle/>
                    <a:p>
                      <a:r>
                        <a:rPr lang="es-MX" sz="1200" dirty="0" smtClean="0">
                          <a:latin typeface="Arial" panose="020B0604020202020204" pitchFamily="34" charset="0"/>
                          <a:cs typeface="Arial" panose="020B0604020202020204" pitchFamily="34" charset="0"/>
                        </a:rPr>
                        <a:t>4</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Organización de expedientes en archivos de tramite y archivos de concentración.</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Falta de capacitación y/o participación de los Resp. de Archivos de Tramite.</a:t>
                      </a: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4"/>
                  </a:ext>
                </a:extLst>
              </a:tr>
              <a:tr h="370840">
                <a:tc>
                  <a:txBody>
                    <a:bodyPr/>
                    <a:lstStyle/>
                    <a:p>
                      <a:r>
                        <a:rPr lang="es-MX" sz="1200" dirty="0" smtClean="0">
                          <a:latin typeface="Arial" panose="020B0604020202020204" pitchFamily="34" charset="0"/>
                          <a:cs typeface="Arial" panose="020B0604020202020204" pitchFamily="34" charset="0"/>
                        </a:rPr>
                        <a:t>5</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Elaboración de criterios específicos para la integración,</a:t>
                      </a:r>
                      <a:r>
                        <a:rPr lang="es-MX" sz="1200" baseline="0" dirty="0" smtClean="0">
                          <a:latin typeface="Arial" panose="020B0604020202020204" pitchFamily="34" charset="0"/>
                          <a:cs typeface="Arial" panose="020B0604020202020204" pitchFamily="34" charset="0"/>
                        </a:rPr>
                        <a:t> control y digitalización:</a:t>
                      </a:r>
                    </a:p>
                    <a:p>
                      <a:r>
                        <a:rPr lang="es-MX" sz="1200" baseline="0" dirty="0" smtClean="0">
                          <a:latin typeface="Arial" panose="020B0604020202020204" pitchFamily="34" charset="0"/>
                          <a:cs typeface="Arial" panose="020B0604020202020204" pitchFamily="34" charset="0"/>
                        </a:rPr>
                        <a:t>-Expedientes de personal</a:t>
                      </a:r>
                    </a:p>
                    <a:p>
                      <a:r>
                        <a:rPr lang="es-MX" sz="1200" baseline="0" dirty="0" smtClean="0">
                          <a:latin typeface="Arial" panose="020B0604020202020204" pitchFamily="34" charset="0"/>
                          <a:cs typeface="Arial" panose="020B0604020202020204" pitchFamily="34" charset="0"/>
                        </a:rPr>
                        <a:t>-Expedientes de adquisiciones.</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No contar con la información para la elaboración de criterios.</a:t>
                      </a: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370840">
                <a:tc>
                  <a:txBody>
                    <a:bodyPr/>
                    <a:lstStyle/>
                    <a:p>
                      <a:r>
                        <a:rPr lang="es-MX" sz="1200" dirty="0" smtClean="0">
                          <a:latin typeface="Arial" panose="020B0604020202020204" pitchFamily="34" charset="0"/>
                          <a:cs typeface="Arial" panose="020B0604020202020204" pitchFamily="34" charset="0"/>
                        </a:rPr>
                        <a:t>6</a:t>
                      </a:r>
                      <a:endParaRPr lang="es-MX" sz="12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dirty="0" smtClean="0">
                          <a:latin typeface="Arial" panose="020B0604020202020204" pitchFamily="34" charset="0"/>
                          <a:cs typeface="Arial" panose="020B0604020202020204" pitchFamily="34" charset="0"/>
                        </a:rPr>
                        <a:t>Acondicionar un espacio para el Archivo</a:t>
                      </a:r>
                      <a:r>
                        <a:rPr lang="es-MX" sz="1200" baseline="0" dirty="0" smtClean="0">
                          <a:latin typeface="Arial" panose="020B0604020202020204" pitchFamily="34" charset="0"/>
                          <a:cs typeface="Arial" panose="020B0604020202020204" pitchFamily="34" charset="0"/>
                        </a:rPr>
                        <a:t> de Concentración.</a:t>
                      </a:r>
                      <a:endParaRPr lang="es-MX" sz="1200" dirty="0" smtClean="0">
                        <a:latin typeface="Arial" panose="020B0604020202020204" pitchFamily="34" charset="0"/>
                        <a:cs typeface="Arial" panose="020B0604020202020204" pitchFamily="34" charset="0"/>
                      </a:endParaRPr>
                    </a:p>
                    <a:p>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Riesgos del propio proyecto</a:t>
                      </a:r>
                      <a:r>
                        <a:rPr lang="es-MX" sz="1200" baseline="0" dirty="0" smtClean="0">
                          <a:latin typeface="Arial" panose="020B0604020202020204" pitchFamily="34" charset="0"/>
                          <a:cs typeface="Arial" panose="020B0604020202020204" pitchFamily="34" charset="0"/>
                        </a:rPr>
                        <a:t> (tiempo, especificaciones y recursos).</a:t>
                      </a: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6"/>
                  </a:ext>
                </a:extLst>
              </a:tr>
              <a:tr h="370840">
                <a:tc>
                  <a:txBody>
                    <a:bodyPr/>
                    <a:lstStyle/>
                    <a:p>
                      <a:r>
                        <a:rPr lang="es-MX" sz="1200" dirty="0" smtClean="0">
                          <a:latin typeface="Arial" panose="020B0604020202020204" pitchFamily="34" charset="0"/>
                          <a:cs typeface="Arial" panose="020B0604020202020204" pitchFamily="34" charset="0"/>
                        </a:rPr>
                        <a:t>7</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Actualización y publicación de la Guía Simple</a:t>
                      </a:r>
                      <a:r>
                        <a:rPr lang="es-MX" sz="1200" baseline="0" dirty="0" smtClean="0">
                          <a:latin typeface="Arial" panose="020B0604020202020204" pitchFamily="34" charset="0"/>
                          <a:cs typeface="Arial" panose="020B0604020202020204" pitchFamily="34" charset="0"/>
                        </a:rPr>
                        <a:t> de Archivos en la Plataforma Nacional de Transparencia.</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No contar con la información de los datos</a:t>
                      </a:r>
                      <a:r>
                        <a:rPr lang="es-MX" sz="1200" baseline="0" dirty="0" smtClean="0">
                          <a:latin typeface="Arial" panose="020B0604020202020204" pitchFamily="34" charset="0"/>
                          <a:cs typeface="Arial" panose="020B0604020202020204" pitchFamily="34" charset="0"/>
                        </a:rPr>
                        <a:t> cuantitativos de expedientes por series.</a:t>
                      </a: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7"/>
                  </a:ext>
                </a:extLst>
              </a:tr>
              <a:tr h="370840">
                <a:tc>
                  <a:txBody>
                    <a:bodyPr/>
                    <a:lstStyle/>
                    <a:p>
                      <a:r>
                        <a:rPr lang="es-MX" sz="1200" dirty="0" smtClean="0">
                          <a:latin typeface="Arial" panose="020B0604020202020204" pitchFamily="34" charset="0"/>
                          <a:cs typeface="Arial" panose="020B0604020202020204" pitchFamily="34" charset="0"/>
                        </a:rPr>
                        <a:t>8</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Establecer un programa</a:t>
                      </a:r>
                      <a:r>
                        <a:rPr lang="es-MX" sz="1200" baseline="0" dirty="0" smtClean="0">
                          <a:latin typeface="Arial" panose="020B0604020202020204" pitchFamily="34" charset="0"/>
                          <a:cs typeface="Arial" panose="020B0604020202020204" pitchFamily="34" charset="0"/>
                        </a:rPr>
                        <a:t> de Seguridad de la Información en materia de archivos.</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No contar con el diagnostico</a:t>
                      </a:r>
                      <a:r>
                        <a:rPr lang="es-MX" sz="1200" baseline="0" dirty="0" smtClean="0">
                          <a:latin typeface="Arial" panose="020B0604020202020204" pitchFamily="34" charset="0"/>
                          <a:cs typeface="Arial" panose="020B0604020202020204" pitchFamily="34" charset="0"/>
                        </a:rPr>
                        <a:t> sobre la identificación de las condiciones de la información.</a:t>
                      </a:r>
                    </a:p>
                    <a:p>
                      <a:r>
                        <a:rPr lang="es-MX" sz="1200" baseline="0" dirty="0" smtClean="0">
                          <a:latin typeface="Arial" panose="020B0604020202020204" pitchFamily="34" charset="0"/>
                          <a:cs typeface="Arial" panose="020B0604020202020204" pitchFamily="34" charset="0"/>
                        </a:rPr>
                        <a:t>No contar con el apoyo y participación de la dirección de Tecnologías de la Información y Comunicaciones.</a:t>
                      </a:r>
                    </a:p>
                    <a:p>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8"/>
                  </a:ext>
                </a:extLst>
              </a:tr>
            </a:tbl>
          </a:graphicData>
        </a:graphic>
      </p:graphicFrame>
      <p:sp>
        <p:nvSpPr>
          <p:cNvPr id="9" name="Marcador de número de diapositiva 8"/>
          <p:cNvSpPr>
            <a:spLocks noGrp="1"/>
          </p:cNvSpPr>
          <p:nvPr>
            <p:ph type="sldNum" sz="quarter" idx="12"/>
          </p:nvPr>
        </p:nvSpPr>
        <p:spPr/>
        <p:txBody>
          <a:bodyPr/>
          <a:lstStyle/>
          <a:p>
            <a:fld id="{0EECA9D2-778A-4AE6-9A82-477E0DCDD62B}" type="slidenum">
              <a:rPr lang="es-MX" smtClean="0"/>
              <a:t>15</a:t>
            </a:fld>
            <a:endParaRPr lang="es-MX"/>
          </a:p>
        </p:txBody>
      </p:sp>
      <p:sp>
        <p:nvSpPr>
          <p:cNvPr id="10" name="Marcador de fecha 9"/>
          <p:cNvSpPr>
            <a:spLocks noGrp="1"/>
          </p:cNvSpPr>
          <p:nvPr>
            <p:ph type="dt" sz="half" idx="10"/>
          </p:nvPr>
        </p:nvSpPr>
        <p:spPr/>
        <p:txBody>
          <a:bodyPr/>
          <a:lstStyle/>
          <a:p>
            <a:fld id="{BFF0C9D7-8400-44A9-8E38-7483B29C4A33}" type="datetime1">
              <a:rPr lang="es-MX" smtClean="0"/>
              <a:t>05/02/2025</a:t>
            </a:fld>
            <a:endParaRPr lang="es-MX"/>
          </a:p>
        </p:txBody>
      </p:sp>
    </p:spTree>
    <p:extLst>
      <p:ext uri="{BB962C8B-B14F-4D97-AF65-F5344CB8AC3E}">
        <p14:creationId xmlns:p14="http://schemas.microsoft.com/office/powerpoint/2010/main" val="41663874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808572" y="1"/>
            <a:ext cx="4545227" cy="605480"/>
          </a:xfrm>
        </p:spPr>
        <p:txBody>
          <a:bodyPr>
            <a:normAutofit/>
          </a:bodyPr>
          <a:lstStyle/>
          <a:p>
            <a:r>
              <a:rPr lang="es-MX" sz="1200" dirty="0">
                <a:latin typeface="Arial" panose="020B0604020202020204" pitchFamily="34" charset="0"/>
                <a:cs typeface="Arial" panose="020B0604020202020204" pitchFamily="34" charset="0"/>
              </a:rPr>
              <a:t>DIRECCION DE TRANSPARENCIA</a:t>
            </a:r>
            <a:br>
              <a:rPr lang="es-MX" sz="1200" dirty="0">
                <a:latin typeface="Arial" panose="020B0604020202020204" pitchFamily="34" charset="0"/>
                <a:cs typeface="Arial" panose="020B0604020202020204" pitchFamily="34" charset="0"/>
              </a:rPr>
            </a:br>
            <a:r>
              <a:rPr lang="es-MX" sz="1200" dirty="0">
                <a:latin typeface="Arial" panose="020B0604020202020204" pitchFamily="34" charset="0"/>
                <a:cs typeface="Arial" panose="020B0604020202020204" pitchFamily="34" charset="0"/>
              </a:rPr>
              <a:t>AREA COORDINADORA DE ARCHIVOS</a:t>
            </a:r>
            <a:br>
              <a:rPr lang="es-MX" sz="1200" dirty="0">
                <a:latin typeface="Arial" panose="020B0604020202020204" pitchFamily="34" charset="0"/>
                <a:cs typeface="Arial" panose="020B0604020202020204" pitchFamily="34" charset="0"/>
              </a:rPr>
            </a:br>
            <a:r>
              <a:rPr lang="es-MX" sz="1200" b="1" dirty="0">
                <a:latin typeface="Arial" panose="020B0604020202020204" pitchFamily="34" charset="0"/>
                <a:cs typeface="Arial" panose="020B0604020202020204" pitchFamily="34" charset="0"/>
              </a:rPr>
              <a:t>PROGRAMA ANUAL DE DESARROLLO ARCHIVISTICO </a:t>
            </a:r>
            <a:r>
              <a:rPr lang="es-MX" sz="1200" b="1" dirty="0" smtClean="0">
                <a:latin typeface="Arial" panose="020B0604020202020204" pitchFamily="34" charset="0"/>
                <a:cs typeface="Arial" panose="020B0604020202020204" pitchFamily="34" charset="0"/>
              </a:rPr>
              <a:t>2025</a:t>
            </a:r>
            <a:endParaRPr lang="es-MX" sz="1200" dirty="0"/>
          </a:p>
        </p:txBody>
      </p:sp>
      <p:sp>
        <p:nvSpPr>
          <p:cNvPr id="3" name="Marcador de contenido 2"/>
          <p:cNvSpPr>
            <a:spLocks noGrp="1"/>
          </p:cNvSpPr>
          <p:nvPr>
            <p:ph idx="1"/>
          </p:nvPr>
        </p:nvSpPr>
        <p:spPr>
          <a:xfrm>
            <a:off x="838200" y="605481"/>
            <a:ext cx="10515600" cy="543697"/>
          </a:xfrm>
        </p:spPr>
        <p:txBody>
          <a:bodyPr/>
          <a:lstStyle/>
          <a:p>
            <a:pPr marL="0" indent="0">
              <a:buNone/>
            </a:pPr>
            <a:r>
              <a:rPr lang="es-MX" sz="1200" b="1" dirty="0" smtClean="0">
                <a:latin typeface="Arial" panose="020B0604020202020204" pitchFamily="34" charset="0"/>
                <a:cs typeface="Arial" panose="020B0604020202020204" pitchFamily="34" charset="0"/>
              </a:rPr>
              <a:t>3.2 Análisis de riesgos</a:t>
            </a:r>
            <a:endParaRPr lang="es-MX" dirty="0"/>
          </a:p>
        </p:txBody>
      </p:sp>
      <p:graphicFrame>
        <p:nvGraphicFramePr>
          <p:cNvPr id="6" name="Tabla 5"/>
          <p:cNvGraphicFramePr>
            <a:graphicFrameLocks noGrp="1"/>
          </p:cNvGraphicFramePr>
          <p:nvPr>
            <p:extLst>
              <p:ext uri="{D42A27DB-BD31-4B8C-83A1-F6EECF244321}">
                <p14:modId xmlns:p14="http://schemas.microsoft.com/office/powerpoint/2010/main" val="744778385"/>
              </p:ext>
            </p:extLst>
          </p:nvPr>
        </p:nvGraphicFramePr>
        <p:xfrm>
          <a:off x="838198" y="979158"/>
          <a:ext cx="10515600" cy="4226560"/>
        </p:xfrm>
        <a:graphic>
          <a:graphicData uri="http://schemas.openxmlformats.org/drawingml/2006/table">
            <a:tbl>
              <a:tblPr firstRow="1" bandRow="1">
                <a:tableStyleId>{5C22544A-7EE6-4342-B048-85BDC9FD1C3A}</a:tableStyleId>
              </a:tblPr>
              <a:tblGrid>
                <a:gridCol w="360407">
                  <a:extLst>
                    <a:ext uri="{9D8B030D-6E8A-4147-A177-3AD203B41FA5}">
                      <a16:colId xmlns:a16="http://schemas.microsoft.com/office/drawing/2014/main" val="20000"/>
                    </a:ext>
                  </a:extLst>
                </a:gridCol>
                <a:gridCol w="4769709">
                  <a:extLst>
                    <a:ext uri="{9D8B030D-6E8A-4147-A177-3AD203B41FA5}">
                      <a16:colId xmlns:a16="http://schemas.microsoft.com/office/drawing/2014/main" val="20001"/>
                    </a:ext>
                  </a:extLst>
                </a:gridCol>
                <a:gridCol w="1433383">
                  <a:extLst>
                    <a:ext uri="{9D8B030D-6E8A-4147-A177-3AD203B41FA5}">
                      <a16:colId xmlns:a16="http://schemas.microsoft.com/office/drawing/2014/main" val="20002"/>
                    </a:ext>
                  </a:extLst>
                </a:gridCol>
                <a:gridCol w="877330">
                  <a:extLst>
                    <a:ext uri="{9D8B030D-6E8A-4147-A177-3AD203B41FA5}">
                      <a16:colId xmlns:a16="http://schemas.microsoft.com/office/drawing/2014/main" val="20003"/>
                    </a:ext>
                  </a:extLst>
                </a:gridCol>
                <a:gridCol w="741405">
                  <a:extLst>
                    <a:ext uri="{9D8B030D-6E8A-4147-A177-3AD203B41FA5}">
                      <a16:colId xmlns:a16="http://schemas.microsoft.com/office/drawing/2014/main" val="20004"/>
                    </a:ext>
                  </a:extLst>
                </a:gridCol>
                <a:gridCol w="2333366">
                  <a:extLst>
                    <a:ext uri="{9D8B030D-6E8A-4147-A177-3AD203B41FA5}">
                      <a16:colId xmlns:a16="http://schemas.microsoft.com/office/drawing/2014/main" val="20005"/>
                    </a:ext>
                  </a:extLst>
                </a:gridCol>
              </a:tblGrid>
              <a:tr h="370840">
                <a:tc>
                  <a:txBody>
                    <a:bodyPr/>
                    <a:lstStyle/>
                    <a:p>
                      <a:r>
                        <a:rPr lang="es-MX" sz="1200" dirty="0" smtClean="0">
                          <a:latin typeface="Arial" panose="020B0604020202020204" pitchFamily="34" charset="0"/>
                          <a:cs typeface="Arial" panose="020B0604020202020204" pitchFamily="34" charset="0"/>
                        </a:rPr>
                        <a:t>ID</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ACTIVIDAD</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PROBABILIDAD</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IMPACTO</a:t>
                      </a:r>
                      <a:r>
                        <a:rPr lang="es-MX" sz="1200" baseline="0" dirty="0" smtClean="0">
                          <a:latin typeface="Arial" panose="020B0604020202020204" pitchFamily="34" charset="0"/>
                          <a:cs typeface="Arial" panose="020B0604020202020204" pitchFamily="34" charset="0"/>
                        </a:rPr>
                        <a:t> </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VALOR</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PRIORIDAD DEL RIESGO</a:t>
                      </a: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0"/>
                  </a:ext>
                </a:extLst>
              </a:tr>
              <a:tr h="370840">
                <a:tc>
                  <a:txBody>
                    <a:bodyPr/>
                    <a:lstStyle/>
                    <a:p>
                      <a:r>
                        <a:rPr lang="es-MX" sz="1200" dirty="0" smtClean="0">
                          <a:latin typeface="Arial" panose="020B0604020202020204" pitchFamily="34" charset="0"/>
                          <a:cs typeface="Arial" panose="020B0604020202020204" pitchFamily="34" charset="0"/>
                        </a:rPr>
                        <a:t>1</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Designación</a:t>
                      </a:r>
                      <a:r>
                        <a:rPr lang="es-MX" sz="1200" baseline="0" dirty="0" smtClean="0">
                          <a:latin typeface="Arial" panose="020B0604020202020204" pitchFamily="34" charset="0"/>
                          <a:cs typeface="Arial" panose="020B0604020202020204" pitchFamily="34" charset="0"/>
                        </a:rPr>
                        <a:t> de responsables del Sistema Institucional de Archivos.</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2</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2</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2</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Bajo</a:t>
                      </a: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r h="370840">
                <a:tc>
                  <a:txBody>
                    <a:bodyPr/>
                    <a:lstStyle/>
                    <a:p>
                      <a:r>
                        <a:rPr lang="es-MX" sz="1200" dirty="0" smtClean="0">
                          <a:latin typeface="Arial" panose="020B0604020202020204" pitchFamily="34" charset="0"/>
                          <a:cs typeface="Arial" panose="020B0604020202020204" pitchFamily="34" charset="0"/>
                        </a:rPr>
                        <a:t>2</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Conformar un grupo interdisciplinario que coadyuve en la valoración documental.</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2</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2</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2</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Bajo</a:t>
                      </a: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
                  </a:ext>
                </a:extLst>
              </a:tr>
              <a:tr h="370840">
                <a:tc>
                  <a:txBody>
                    <a:bodyPr/>
                    <a:lstStyle/>
                    <a:p>
                      <a:r>
                        <a:rPr lang="es-MX" sz="1200" dirty="0" smtClean="0">
                          <a:latin typeface="Arial" panose="020B0604020202020204" pitchFamily="34" charset="0"/>
                          <a:cs typeface="Arial" panose="020B0604020202020204" pitchFamily="34" charset="0"/>
                        </a:rPr>
                        <a:t>3</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Gestión interna de documentos electrónicos mediante el uso de la Firma Electrónica</a:t>
                      </a:r>
                      <a:r>
                        <a:rPr lang="es-MX" sz="1200" baseline="0" dirty="0" smtClean="0">
                          <a:latin typeface="Arial" panose="020B0604020202020204" pitchFamily="34" charset="0"/>
                          <a:cs typeface="Arial" panose="020B0604020202020204" pitchFamily="34" charset="0"/>
                        </a:rPr>
                        <a:t> Avanzada</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4</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5</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4.5</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Moderado</a:t>
                      </a: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3"/>
                  </a:ext>
                </a:extLst>
              </a:tr>
              <a:tr h="370840">
                <a:tc>
                  <a:txBody>
                    <a:bodyPr/>
                    <a:lstStyle/>
                    <a:p>
                      <a:r>
                        <a:rPr lang="es-MX" sz="1200" dirty="0" smtClean="0">
                          <a:latin typeface="Arial" panose="020B0604020202020204" pitchFamily="34" charset="0"/>
                          <a:cs typeface="Arial" panose="020B0604020202020204" pitchFamily="34" charset="0"/>
                        </a:rPr>
                        <a:t>4</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Organización de expedientes de archivos de tramite y archivos de concentración.</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4</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5</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4.5</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Moderado</a:t>
                      </a: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4"/>
                  </a:ext>
                </a:extLst>
              </a:tr>
              <a:tr h="370840">
                <a:tc>
                  <a:txBody>
                    <a:bodyPr/>
                    <a:lstStyle/>
                    <a:p>
                      <a:r>
                        <a:rPr lang="es-MX" sz="1200" dirty="0" smtClean="0">
                          <a:latin typeface="Arial" panose="020B0604020202020204" pitchFamily="34" charset="0"/>
                          <a:cs typeface="Arial" panose="020B0604020202020204" pitchFamily="34" charset="0"/>
                        </a:rPr>
                        <a:t>5</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Elaboración de criterios específicos para</a:t>
                      </a:r>
                      <a:r>
                        <a:rPr lang="es-MX" sz="1200" baseline="0" dirty="0" smtClean="0">
                          <a:latin typeface="Arial" panose="020B0604020202020204" pitchFamily="34" charset="0"/>
                          <a:cs typeface="Arial" panose="020B0604020202020204" pitchFamily="34" charset="0"/>
                        </a:rPr>
                        <a:t> la integración, control y digitalización:</a:t>
                      </a:r>
                    </a:p>
                    <a:p>
                      <a:r>
                        <a:rPr lang="es-MX" sz="1200" baseline="0" dirty="0" smtClean="0">
                          <a:latin typeface="Arial" panose="020B0604020202020204" pitchFamily="34" charset="0"/>
                          <a:cs typeface="Arial" panose="020B0604020202020204" pitchFamily="34" charset="0"/>
                        </a:rPr>
                        <a:t>-Expedientes de personal.</a:t>
                      </a:r>
                    </a:p>
                    <a:p>
                      <a:r>
                        <a:rPr lang="es-MX" sz="1200" baseline="0" dirty="0" smtClean="0">
                          <a:latin typeface="Arial" panose="020B0604020202020204" pitchFamily="34" charset="0"/>
                          <a:cs typeface="Arial" panose="020B0604020202020204" pitchFamily="34" charset="0"/>
                        </a:rPr>
                        <a:t>-Expedientes de adquisiciones.</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2</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3</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2.5</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Moderado</a:t>
                      </a: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370840">
                <a:tc>
                  <a:txBody>
                    <a:bodyPr/>
                    <a:lstStyle/>
                    <a:p>
                      <a:r>
                        <a:rPr lang="es-MX" sz="1200" dirty="0" smtClean="0">
                          <a:latin typeface="Arial" panose="020B0604020202020204" pitchFamily="34" charset="0"/>
                          <a:cs typeface="Arial" panose="020B0604020202020204" pitchFamily="34" charset="0"/>
                        </a:rPr>
                        <a:t>6</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Acondicionar un espacio para el Archivo</a:t>
                      </a:r>
                      <a:r>
                        <a:rPr lang="es-MX" sz="1200" baseline="0" dirty="0" smtClean="0">
                          <a:latin typeface="Arial" panose="020B0604020202020204" pitchFamily="34" charset="0"/>
                          <a:cs typeface="Arial" panose="020B0604020202020204" pitchFamily="34" charset="0"/>
                        </a:rPr>
                        <a:t> de Concentración</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5</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7</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6</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Alto</a:t>
                      </a: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6"/>
                  </a:ext>
                </a:extLst>
              </a:tr>
              <a:tr h="370840">
                <a:tc>
                  <a:txBody>
                    <a:bodyPr/>
                    <a:lstStyle/>
                    <a:p>
                      <a:r>
                        <a:rPr lang="es-MX" sz="1200" dirty="0" smtClean="0">
                          <a:latin typeface="Arial" panose="020B0604020202020204" pitchFamily="34" charset="0"/>
                          <a:cs typeface="Arial" panose="020B0604020202020204" pitchFamily="34" charset="0"/>
                        </a:rPr>
                        <a:t>7</a:t>
                      </a:r>
                      <a:endParaRPr lang="es-MX" sz="12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dirty="0" smtClean="0">
                          <a:latin typeface="Arial" panose="020B0604020202020204" pitchFamily="34" charset="0"/>
                          <a:cs typeface="Arial" panose="020B0604020202020204" pitchFamily="34" charset="0"/>
                        </a:rPr>
                        <a:t>Actualización y publicación de la Guía Simple</a:t>
                      </a:r>
                      <a:r>
                        <a:rPr lang="es-MX" sz="1200" baseline="0" dirty="0" smtClean="0">
                          <a:latin typeface="Arial" panose="020B0604020202020204" pitchFamily="34" charset="0"/>
                          <a:cs typeface="Arial" panose="020B0604020202020204" pitchFamily="34" charset="0"/>
                        </a:rPr>
                        <a:t> de Archivos en la Plataforma Nacional de Transparencia</a:t>
                      </a:r>
                      <a:r>
                        <a:rPr lang="es-MX" sz="1800" baseline="0" dirty="0" smtClean="0">
                          <a:latin typeface="Arial" panose="020B0604020202020204" pitchFamily="34" charset="0"/>
                          <a:cs typeface="Arial" panose="020B0604020202020204" pitchFamily="34" charset="0"/>
                        </a:rPr>
                        <a:t>.</a:t>
                      </a:r>
                      <a:endParaRPr lang="es-MX" dirty="0"/>
                    </a:p>
                  </a:txBody>
                  <a:tcPr/>
                </a:tc>
                <a:tc>
                  <a:txBody>
                    <a:bodyPr/>
                    <a:lstStyle/>
                    <a:p>
                      <a:pPr algn="ctr"/>
                      <a:r>
                        <a:rPr lang="es-MX" sz="1200" dirty="0" smtClean="0">
                          <a:latin typeface="Arial" panose="020B0604020202020204" pitchFamily="34" charset="0"/>
                          <a:cs typeface="Arial" panose="020B0604020202020204" pitchFamily="34" charset="0"/>
                        </a:rPr>
                        <a:t>4</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5</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4.5</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Moderado</a:t>
                      </a: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7"/>
                  </a:ext>
                </a:extLst>
              </a:tr>
              <a:tr h="370840">
                <a:tc>
                  <a:txBody>
                    <a:bodyPr/>
                    <a:lstStyle/>
                    <a:p>
                      <a:r>
                        <a:rPr lang="es-MX" sz="1200" dirty="0" smtClean="0">
                          <a:latin typeface="Arial" panose="020B0604020202020204" pitchFamily="34" charset="0"/>
                          <a:cs typeface="Arial" panose="020B0604020202020204" pitchFamily="34" charset="0"/>
                        </a:rPr>
                        <a:t>8</a:t>
                      </a:r>
                      <a:endParaRPr lang="es-MX" sz="12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dirty="0" smtClean="0">
                          <a:latin typeface="Arial" panose="020B0604020202020204" pitchFamily="34" charset="0"/>
                          <a:cs typeface="Arial" panose="020B0604020202020204" pitchFamily="34" charset="0"/>
                        </a:rPr>
                        <a:t>Establecer un programa</a:t>
                      </a:r>
                      <a:r>
                        <a:rPr lang="es-MX" sz="1200" baseline="0" dirty="0" smtClean="0">
                          <a:latin typeface="Arial" panose="020B0604020202020204" pitchFamily="34" charset="0"/>
                          <a:cs typeface="Arial" panose="020B0604020202020204" pitchFamily="34" charset="0"/>
                        </a:rPr>
                        <a:t> de Seguridad de la Información.</a:t>
                      </a:r>
                      <a:endParaRPr lang="es-MX" dirty="0"/>
                    </a:p>
                  </a:txBody>
                  <a:tcPr/>
                </a:tc>
                <a:tc>
                  <a:txBody>
                    <a:bodyPr/>
                    <a:lstStyle/>
                    <a:p>
                      <a:pPr algn="ctr"/>
                      <a:r>
                        <a:rPr lang="es-MX" sz="1200" dirty="0" smtClean="0">
                          <a:latin typeface="Arial" panose="020B0604020202020204" pitchFamily="34" charset="0"/>
                          <a:cs typeface="Arial" panose="020B0604020202020204" pitchFamily="34" charset="0"/>
                        </a:rPr>
                        <a:t>4</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5</a:t>
                      </a:r>
                      <a:endParaRPr lang="es-MX" sz="1200" dirty="0">
                        <a:latin typeface="Arial" panose="020B0604020202020204" pitchFamily="34" charset="0"/>
                        <a:cs typeface="Arial" panose="020B0604020202020204" pitchFamily="34" charset="0"/>
                      </a:endParaRPr>
                    </a:p>
                  </a:txBody>
                  <a:tcPr/>
                </a:tc>
                <a:tc>
                  <a:txBody>
                    <a:bodyPr/>
                    <a:lstStyle/>
                    <a:p>
                      <a:pPr algn="ctr"/>
                      <a:r>
                        <a:rPr lang="es-MX" sz="1200" dirty="0" smtClean="0">
                          <a:latin typeface="Arial" panose="020B0604020202020204" pitchFamily="34" charset="0"/>
                          <a:cs typeface="Arial" panose="020B0604020202020204" pitchFamily="34" charset="0"/>
                        </a:rPr>
                        <a:t>4.5</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Moderado</a:t>
                      </a: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8"/>
                  </a:ext>
                </a:extLst>
              </a:tr>
            </a:tbl>
          </a:graphicData>
        </a:graphic>
      </p:graphicFrame>
      <p:pic>
        <p:nvPicPr>
          <p:cNvPr id="7" name="Imagen 6"/>
          <p:cNvPicPr>
            <a:picLocks noChangeAspect="1"/>
          </p:cNvPicPr>
          <p:nvPr/>
        </p:nvPicPr>
        <p:blipFill>
          <a:blip r:embed="rId3"/>
          <a:stretch>
            <a:fillRect/>
          </a:stretch>
        </p:blipFill>
        <p:spPr>
          <a:xfrm>
            <a:off x="8153400" y="5293311"/>
            <a:ext cx="3066554" cy="975445"/>
          </a:xfrm>
          <a:prstGeom prst="rect">
            <a:avLst/>
          </a:prstGeom>
        </p:spPr>
      </p:pic>
      <p:sp>
        <p:nvSpPr>
          <p:cNvPr id="10" name="Marcador de número de diapositiva 9"/>
          <p:cNvSpPr>
            <a:spLocks noGrp="1"/>
          </p:cNvSpPr>
          <p:nvPr>
            <p:ph type="sldNum" sz="quarter" idx="12"/>
          </p:nvPr>
        </p:nvSpPr>
        <p:spPr/>
        <p:txBody>
          <a:bodyPr/>
          <a:lstStyle/>
          <a:p>
            <a:fld id="{0EECA9D2-778A-4AE6-9A82-477E0DCDD62B}" type="slidenum">
              <a:rPr lang="es-MX" smtClean="0"/>
              <a:t>16</a:t>
            </a:fld>
            <a:endParaRPr lang="es-MX"/>
          </a:p>
        </p:txBody>
      </p:sp>
      <p:sp>
        <p:nvSpPr>
          <p:cNvPr id="11" name="Marcador de fecha 10"/>
          <p:cNvSpPr>
            <a:spLocks noGrp="1"/>
          </p:cNvSpPr>
          <p:nvPr>
            <p:ph type="dt" sz="half" idx="10"/>
          </p:nvPr>
        </p:nvSpPr>
        <p:spPr/>
        <p:txBody>
          <a:bodyPr/>
          <a:lstStyle/>
          <a:p>
            <a:fld id="{D3DA3C71-B09E-4E8D-9A4D-0A2932556518}" type="datetime1">
              <a:rPr lang="es-MX" smtClean="0"/>
              <a:t>05/02/2025</a:t>
            </a:fld>
            <a:endParaRPr lang="es-MX"/>
          </a:p>
        </p:txBody>
      </p:sp>
    </p:spTree>
    <p:extLst>
      <p:ext uri="{BB962C8B-B14F-4D97-AF65-F5344CB8AC3E}">
        <p14:creationId xmlns:p14="http://schemas.microsoft.com/office/powerpoint/2010/main" val="30852471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46788" y="1"/>
            <a:ext cx="4607011" cy="630194"/>
          </a:xfrm>
        </p:spPr>
        <p:txBody>
          <a:bodyPr>
            <a:normAutofit/>
          </a:bodyPr>
          <a:lstStyle/>
          <a:p>
            <a:r>
              <a:rPr lang="es-MX" sz="1200" dirty="0">
                <a:latin typeface="Arial" panose="020B0604020202020204" pitchFamily="34" charset="0"/>
                <a:cs typeface="Arial" panose="020B0604020202020204" pitchFamily="34" charset="0"/>
              </a:rPr>
              <a:t>DIRECCION DE TRANSPARENCIA</a:t>
            </a:r>
            <a:br>
              <a:rPr lang="es-MX" sz="1200" dirty="0">
                <a:latin typeface="Arial" panose="020B0604020202020204" pitchFamily="34" charset="0"/>
                <a:cs typeface="Arial" panose="020B0604020202020204" pitchFamily="34" charset="0"/>
              </a:rPr>
            </a:br>
            <a:r>
              <a:rPr lang="es-MX" sz="1200" dirty="0">
                <a:latin typeface="Arial" panose="020B0604020202020204" pitchFamily="34" charset="0"/>
                <a:cs typeface="Arial" panose="020B0604020202020204" pitchFamily="34" charset="0"/>
              </a:rPr>
              <a:t>AREA COORDINADORA DE ARCHIVOS</a:t>
            </a:r>
            <a:br>
              <a:rPr lang="es-MX" sz="1200" dirty="0">
                <a:latin typeface="Arial" panose="020B0604020202020204" pitchFamily="34" charset="0"/>
                <a:cs typeface="Arial" panose="020B0604020202020204" pitchFamily="34" charset="0"/>
              </a:rPr>
            </a:br>
            <a:r>
              <a:rPr lang="es-MX" sz="1200" b="1" dirty="0">
                <a:latin typeface="Arial" panose="020B0604020202020204" pitchFamily="34" charset="0"/>
                <a:cs typeface="Arial" panose="020B0604020202020204" pitchFamily="34" charset="0"/>
              </a:rPr>
              <a:t>PROGRAMA ANUAL DE DESARROLLO ARCHIVISTICO </a:t>
            </a:r>
            <a:r>
              <a:rPr lang="es-MX" sz="1200" b="1" dirty="0" smtClean="0">
                <a:latin typeface="Arial" panose="020B0604020202020204" pitchFamily="34" charset="0"/>
                <a:cs typeface="Arial" panose="020B0604020202020204" pitchFamily="34" charset="0"/>
              </a:rPr>
              <a:t>2025</a:t>
            </a:r>
            <a:endParaRPr lang="es-MX" sz="1200" dirty="0"/>
          </a:p>
        </p:txBody>
      </p:sp>
      <p:sp>
        <p:nvSpPr>
          <p:cNvPr id="3" name="Marcador de contenido 2"/>
          <p:cNvSpPr>
            <a:spLocks noGrp="1"/>
          </p:cNvSpPr>
          <p:nvPr>
            <p:ph idx="1"/>
          </p:nvPr>
        </p:nvSpPr>
        <p:spPr>
          <a:xfrm>
            <a:off x="838200" y="630195"/>
            <a:ext cx="10515600" cy="531340"/>
          </a:xfrm>
        </p:spPr>
        <p:txBody>
          <a:bodyPr>
            <a:normAutofit/>
          </a:bodyPr>
          <a:lstStyle/>
          <a:p>
            <a:pPr marL="0" indent="0">
              <a:buNone/>
            </a:pPr>
            <a:r>
              <a:rPr lang="es-MX" sz="1200" b="1" dirty="0" smtClean="0">
                <a:latin typeface="Arial" panose="020B0604020202020204" pitchFamily="34" charset="0"/>
                <a:cs typeface="Arial" panose="020B0604020202020204" pitchFamily="34" charset="0"/>
              </a:rPr>
              <a:t>3.3 Control de riesgos</a:t>
            </a:r>
            <a:endParaRPr lang="es-MX" sz="1200" b="1" dirty="0">
              <a:latin typeface="Arial" panose="020B0604020202020204" pitchFamily="34" charset="0"/>
              <a:cs typeface="Arial" panose="020B0604020202020204" pitchFamily="34" charset="0"/>
            </a:endParaRPr>
          </a:p>
        </p:txBody>
      </p:sp>
      <p:graphicFrame>
        <p:nvGraphicFramePr>
          <p:cNvPr id="5" name="Tabla 4"/>
          <p:cNvGraphicFramePr>
            <a:graphicFrameLocks noGrp="1"/>
          </p:cNvGraphicFramePr>
          <p:nvPr>
            <p:extLst>
              <p:ext uri="{D42A27DB-BD31-4B8C-83A1-F6EECF244321}">
                <p14:modId xmlns:p14="http://schemas.microsoft.com/office/powerpoint/2010/main" val="630612354"/>
              </p:ext>
            </p:extLst>
          </p:nvPr>
        </p:nvGraphicFramePr>
        <p:xfrm>
          <a:off x="263611" y="895865"/>
          <a:ext cx="11664778" cy="5478573"/>
        </p:xfrm>
        <a:graphic>
          <a:graphicData uri="http://schemas.openxmlformats.org/drawingml/2006/table">
            <a:tbl>
              <a:tblPr firstRow="1" bandRow="1">
                <a:tableStyleId>{5C22544A-7EE6-4342-B048-85BDC9FD1C3A}</a:tableStyleId>
              </a:tblPr>
              <a:tblGrid>
                <a:gridCol w="534964">
                  <a:extLst>
                    <a:ext uri="{9D8B030D-6E8A-4147-A177-3AD203B41FA5}">
                      <a16:colId xmlns:a16="http://schemas.microsoft.com/office/drawing/2014/main" val="20000"/>
                    </a:ext>
                  </a:extLst>
                </a:gridCol>
                <a:gridCol w="3258560">
                  <a:extLst>
                    <a:ext uri="{9D8B030D-6E8A-4147-A177-3AD203B41FA5}">
                      <a16:colId xmlns:a16="http://schemas.microsoft.com/office/drawing/2014/main" val="20001"/>
                    </a:ext>
                  </a:extLst>
                </a:gridCol>
                <a:gridCol w="4077730">
                  <a:extLst>
                    <a:ext uri="{9D8B030D-6E8A-4147-A177-3AD203B41FA5}">
                      <a16:colId xmlns:a16="http://schemas.microsoft.com/office/drawing/2014/main" val="20002"/>
                    </a:ext>
                  </a:extLst>
                </a:gridCol>
                <a:gridCol w="3793524">
                  <a:extLst>
                    <a:ext uri="{9D8B030D-6E8A-4147-A177-3AD203B41FA5}">
                      <a16:colId xmlns:a16="http://schemas.microsoft.com/office/drawing/2014/main" val="20003"/>
                    </a:ext>
                  </a:extLst>
                </a:gridCol>
              </a:tblGrid>
              <a:tr h="540813">
                <a:tc>
                  <a:txBody>
                    <a:bodyPr/>
                    <a:lstStyle/>
                    <a:p>
                      <a:r>
                        <a:rPr lang="es-MX" sz="1200" dirty="0" smtClean="0">
                          <a:latin typeface="Arial" panose="020B0604020202020204" pitchFamily="34" charset="0"/>
                          <a:cs typeface="Arial" panose="020B0604020202020204" pitchFamily="34" charset="0"/>
                        </a:rPr>
                        <a:t>ID</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ACTIVIDAD</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IDENTIFICACION</a:t>
                      </a:r>
                      <a:r>
                        <a:rPr lang="es-MX" sz="1200" baseline="0" dirty="0" smtClean="0">
                          <a:latin typeface="Arial" panose="020B0604020202020204" pitchFamily="34" charset="0"/>
                          <a:cs typeface="Arial" panose="020B0604020202020204" pitchFamily="34" charset="0"/>
                        </a:rPr>
                        <a:t> DEL RIESGO</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MITIGACION DEL RIESGO</a:t>
                      </a: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0"/>
                  </a:ext>
                </a:extLst>
              </a:tr>
              <a:tr h="624518">
                <a:tc>
                  <a:txBody>
                    <a:bodyPr/>
                    <a:lstStyle/>
                    <a:p>
                      <a:r>
                        <a:rPr lang="es-MX" sz="1200" dirty="0" smtClean="0">
                          <a:latin typeface="Arial" panose="020B0604020202020204" pitchFamily="34" charset="0"/>
                          <a:cs typeface="Arial" panose="020B0604020202020204" pitchFamily="34" charset="0"/>
                        </a:rPr>
                        <a:t>1</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Designación</a:t>
                      </a:r>
                      <a:r>
                        <a:rPr lang="es-MX" sz="1200" baseline="0" dirty="0" smtClean="0">
                          <a:latin typeface="Arial" panose="020B0604020202020204" pitchFamily="34" charset="0"/>
                          <a:cs typeface="Arial" panose="020B0604020202020204" pitchFamily="34" charset="0"/>
                        </a:rPr>
                        <a:t> de responsables del Sistema Institucional de Archivos.</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Cambio en el transcurso del año de los responsables del Sistema Institucional de Archivos.</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Mantener</a:t>
                      </a:r>
                      <a:r>
                        <a:rPr lang="es-MX" sz="1200" baseline="0" dirty="0" smtClean="0">
                          <a:latin typeface="Arial" panose="020B0604020202020204" pitchFamily="34" charset="0"/>
                          <a:cs typeface="Arial" panose="020B0604020202020204" pitchFamily="34" charset="0"/>
                        </a:rPr>
                        <a:t> actualizado el Directorio de Resp. Del Sistema Institucional de Archivos mediante la comunicación con el área de RH.</a:t>
                      </a: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r h="540813">
                <a:tc>
                  <a:txBody>
                    <a:bodyPr/>
                    <a:lstStyle/>
                    <a:p>
                      <a:r>
                        <a:rPr lang="es-MX" sz="1200" dirty="0" smtClean="0">
                          <a:latin typeface="Arial" panose="020B0604020202020204" pitchFamily="34" charset="0"/>
                          <a:cs typeface="Arial" panose="020B0604020202020204" pitchFamily="34" charset="0"/>
                        </a:rPr>
                        <a:t>2</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Conformar un grupo interdisciplinario que coadyuve en la valoración documental.</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Omisión de la participación de integrantes del grupo interdisciplinario.</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Promover</a:t>
                      </a:r>
                      <a:r>
                        <a:rPr lang="es-MX" sz="1200" baseline="0" dirty="0" smtClean="0">
                          <a:latin typeface="Arial" panose="020B0604020202020204" pitchFamily="34" charset="0"/>
                          <a:cs typeface="Arial" panose="020B0604020202020204" pitchFamily="34" charset="0"/>
                        </a:rPr>
                        <a:t> la participación fundamentando su obligatoriedad mediante los ordenamientos jurídicos en la materia.</a:t>
                      </a: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
                  </a:ext>
                </a:extLst>
              </a:tr>
              <a:tr h="624518">
                <a:tc>
                  <a:txBody>
                    <a:bodyPr/>
                    <a:lstStyle/>
                    <a:p>
                      <a:r>
                        <a:rPr lang="es-MX" sz="1200" dirty="0" smtClean="0">
                          <a:latin typeface="Arial" panose="020B0604020202020204" pitchFamily="34" charset="0"/>
                          <a:cs typeface="Arial" panose="020B0604020202020204" pitchFamily="34" charset="0"/>
                        </a:rPr>
                        <a:t>3</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Gestión interna de documentos electrónicos mediante el uso de la Firma Electrónica</a:t>
                      </a:r>
                      <a:r>
                        <a:rPr lang="es-MX" sz="1200" baseline="0" dirty="0" smtClean="0">
                          <a:latin typeface="Arial" panose="020B0604020202020204" pitchFamily="34" charset="0"/>
                          <a:cs typeface="Arial" panose="020B0604020202020204" pitchFamily="34" charset="0"/>
                        </a:rPr>
                        <a:t> Avanzada</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Falta de capacitación a los usuarios del sistema.</a:t>
                      </a:r>
                    </a:p>
                    <a:p>
                      <a:r>
                        <a:rPr lang="es-MX" sz="1200" dirty="0" smtClean="0">
                          <a:latin typeface="Arial" panose="020B0604020202020204" pitchFamily="34" charset="0"/>
                          <a:cs typeface="Arial" panose="020B0604020202020204" pitchFamily="34" charset="0"/>
                        </a:rPr>
                        <a:t>Errores de funcionamiento en el sistema.</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Brindar seguimiento en</a:t>
                      </a:r>
                      <a:r>
                        <a:rPr lang="es-MX" sz="1200" baseline="0" dirty="0" smtClean="0">
                          <a:latin typeface="Arial" panose="020B0604020202020204" pitchFamily="34" charset="0"/>
                          <a:cs typeface="Arial" panose="020B0604020202020204" pitchFamily="34" charset="0"/>
                        </a:rPr>
                        <a:t> el tema de capacitación, prever cambios en la áreas de los servidores públicos.</a:t>
                      </a:r>
                    </a:p>
                    <a:p>
                      <a:r>
                        <a:rPr lang="es-MX" sz="1200" baseline="0" dirty="0" smtClean="0">
                          <a:latin typeface="Arial" panose="020B0604020202020204" pitchFamily="34" charset="0"/>
                          <a:cs typeface="Arial" panose="020B0604020202020204" pitchFamily="34" charset="0"/>
                        </a:rPr>
                        <a:t>Gestión permanente con la Dirección de Tecnologías de la Información y Comunicaciones.</a:t>
                      </a: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3"/>
                  </a:ext>
                </a:extLst>
              </a:tr>
              <a:tr h="624518">
                <a:tc>
                  <a:txBody>
                    <a:bodyPr/>
                    <a:lstStyle/>
                    <a:p>
                      <a:r>
                        <a:rPr lang="es-MX" sz="1200" dirty="0" smtClean="0">
                          <a:latin typeface="Arial" panose="020B0604020202020204" pitchFamily="34" charset="0"/>
                          <a:cs typeface="Arial" panose="020B0604020202020204" pitchFamily="34" charset="0"/>
                        </a:rPr>
                        <a:t>4</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Organización de expedientes de archivos de tramite y archivos de concentración.</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Omisión de los reportes trimestrales de inventarios documentales.</a:t>
                      </a:r>
                    </a:p>
                    <a:p>
                      <a:r>
                        <a:rPr lang="es-MX" sz="1200" dirty="0" smtClean="0">
                          <a:latin typeface="Arial" panose="020B0604020202020204" pitchFamily="34" charset="0"/>
                          <a:cs typeface="Arial" panose="020B0604020202020204" pitchFamily="34" charset="0"/>
                        </a:rPr>
                        <a:t>Errores</a:t>
                      </a:r>
                      <a:r>
                        <a:rPr lang="es-MX" sz="1200" baseline="0" dirty="0" smtClean="0">
                          <a:latin typeface="Arial" panose="020B0604020202020204" pitchFamily="34" charset="0"/>
                          <a:cs typeface="Arial" panose="020B0604020202020204" pitchFamily="34" charset="0"/>
                        </a:rPr>
                        <a:t> en la organización de expedientes.</a:t>
                      </a:r>
                      <a:endParaRPr lang="es-MX" sz="1200" dirty="0" smtClean="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Capacitar a los Responsables de Archivos de Tramite y dar seguimiento</a:t>
                      </a:r>
                      <a:r>
                        <a:rPr lang="es-MX" sz="1200" baseline="0" dirty="0" smtClean="0">
                          <a:latin typeface="Arial" panose="020B0604020202020204" pitchFamily="34" charset="0"/>
                          <a:cs typeface="Arial" panose="020B0604020202020204" pitchFamily="34" charset="0"/>
                        </a:rPr>
                        <a:t> a los reportes trimestrales de inventarios documentales.</a:t>
                      </a:r>
                    </a:p>
                    <a:p>
                      <a:r>
                        <a:rPr lang="es-MX" sz="1200" baseline="0" dirty="0" smtClean="0">
                          <a:latin typeface="Arial" panose="020B0604020202020204" pitchFamily="34" charset="0"/>
                          <a:cs typeface="Arial" panose="020B0604020202020204" pitchFamily="34" charset="0"/>
                        </a:rPr>
                        <a:t>Evaluar y emitir observaciones en la organización de expedientes.</a:t>
                      </a: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4"/>
                  </a:ext>
                </a:extLst>
              </a:tr>
              <a:tr h="802952">
                <a:tc>
                  <a:txBody>
                    <a:bodyPr/>
                    <a:lstStyle/>
                    <a:p>
                      <a:r>
                        <a:rPr lang="es-MX" sz="1200" dirty="0" smtClean="0">
                          <a:latin typeface="Arial" panose="020B0604020202020204" pitchFamily="34" charset="0"/>
                          <a:cs typeface="Arial" panose="020B0604020202020204" pitchFamily="34" charset="0"/>
                        </a:rPr>
                        <a:t>5</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Elaboración de criterios específicos para</a:t>
                      </a:r>
                      <a:r>
                        <a:rPr lang="es-MX" sz="1200" baseline="0" dirty="0" smtClean="0">
                          <a:latin typeface="Arial" panose="020B0604020202020204" pitchFamily="34" charset="0"/>
                          <a:cs typeface="Arial" panose="020B0604020202020204" pitchFamily="34" charset="0"/>
                        </a:rPr>
                        <a:t> la integración, control y digitalización:</a:t>
                      </a:r>
                    </a:p>
                    <a:p>
                      <a:r>
                        <a:rPr lang="es-MX" sz="1200" baseline="0" dirty="0" smtClean="0">
                          <a:latin typeface="Arial" panose="020B0604020202020204" pitchFamily="34" charset="0"/>
                          <a:cs typeface="Arial" panose="020B0604020202020204" pitchFamily="34" charset="0"/>
                        </a:rPr>
                        <a:t>-Expedientes de personal.</a:t>
                      </a:r>
                    </a:p>
                    <a:p>
                      <a:r>
                        <a:rPr lang="es-MX" sz="1200" baseline="0" dirty="0" smtClean="0">
                          <a:latin typeface="Arial" panose="020B0604020202020204" pitchFamily="34" charset="0"/>
                          <a:cs typeface="Arial" panose="020B0604020202020204" pitchFamily="34" charset="0"/>
                        </a:rPr>
                        <a:t>-Expedientes de adquisiciones.</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No contar con la información de la identificación</a:t>
                      </a:r>
                      <a:r>
                        <a:rPr lang="es-MX" sz="1200" baseline="0" dirty="0" smtClean="0">
                          <a:latin typeface="Arial" panose="020B0604020202020204" pitchFamily="34" charset="0"/>
                          <a:cs typeface="Arial" panose="020B0604020202020204" pitchFamily="34" charset="0"/>
                        </a:rPr>
                        <a:t> de las necesidades para la organización de expedientes.</a:t>
                      </a:r>
                      <a:endParaRPr lang="es-MX" sz="12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dirty="0" smtClean="0">
                          <a:latin typeface="Arial" panose="020B0604020202020204" pitchFamily="34" charset="0"/>
                          <a:cs typeface="Arial" panose="020B0604020202020204" pitchFamily="34" charset="0"/>
                        </a:rPr>
                        <a:t>Asesorar a las Unidades Administrativas y dar seguimiento a la información.</a:t>
                      </a:r>
                    </a:p>
                    <a:p>
                      <a:endParaRPr lang="es-MX" dirty="0"/>
                    </a:p>
                  </a:txBody>
                  <a:tcPr/>
                </a:tc>
                <a:extLst>
                  <a:ext uri="{0D108BD9-81ED-4DB2-BD59-A6C34878D82A}">
                    <a16:rowId xmlns:a16="http://schemas.microsoft.com/office/drawing/2014/main" val="10005"/>
                  </a:ext>
                </a:extLst>
              </a:tr>
              <a:tr h="540813">
                <a:tc>
                  <a:txBody>
                    <a:bodyPr/>
                    <a:lstStyle/>
                    <a:p>
                      <a:r>
                        <a:rPr lang="es-MX" sz="1200" dirty="0" smtClean="0">
                          <a:latin typeface="Arial" panose="020B0604020202020204" pitchFamily="34" charset="0"/>
                          <a:cs typeface="Arial" panose="020B0604020202020204" pitchFamily="34" charset="0"/>
                        </a:rPr>
                        <a:t>6</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Acondicionar un espacio para el Archivo</a:t>
                      </a:r>
                      <a:r>
                        <a:rPr lang="es-MX" sz="1200" baseline="0" dirty="0" smtClean="0">
                          <a:latin typeface="Arial" panose="020B0604020202020204" pitchFamily="34" charset="0"/>
                          <a:cs typeface="Arial" panose="020B0604020202020204" pitchFamily="34" charset="0"/>
                        </a:rPr>
                        <a:t> de Concentración</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Riesgos del propio proyecto(tiempo especificación y recursos).</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Medidas de mitigación de riesgos del mismo proyecto.</a:t>
                      </a:r>
                    </a:p>
                    <a:p>
                      <a:r>
                        <a:rPr lang="es-MX" sz="1200" dirty="0" smtClean="0">
                          <a:latin typeface="Arial" panose="020B0604020202020204" pitchFamily="34" charset="0"/>
                          <a:cs typeface="Arial" panose="020B0604020202020204" pitchFamily="34" charset="0"/>
                        </a:rPr>
                        <a:t>Establecer los requerimientos del espacio y condiciones.</a:t>
                      </a: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6"/>
                  </a:ext>
                </a:extLst>
              </a:tr>
            </a:tbl>
          </a:graphicData>
        </a:graphic>
      </p:graphicFrame>
      <p:sp>
        <p:nvSpPr>
          <p:cNvPr id="9" name="Marcador de número de diapositiva 8"/>
          <p:cNvSpPr>
            <a:spLocks noGrp="1"/>
          </p:cNvSpPr>
          <p:nvPr>
            <p:ph type="sldNum" sz="quarter" idx="12"/>
          </p:nvPr>
        </p:nvSpPr>
        <p:spPr/>
        <p:txBody>
          <a:bodyPr/>
          <a:lstStyle/>
          <a:p>
            <a:fld id="{0EECA9D2-778A-4AE6-9A82-477E0DCDD62B}" type="slidenum">
              <a:rPr lang="es-MX" smtClean="0"/>
              <a:t>17</a:t>
            </a:fld>
            <a:endParaRPr lang="es-MX"/>
          </a:p>
        </p:txBody>
      </p:sp>
      <p:sp>
        <p:nvSpPr>
          <p:cNvPr id="10" name="Marcador de fecha 9"/>
          <p:cNvSpPr>
            <a:spLocks noGrp="1"/>
          </p:cNvSpPr>
          <p:nvPr>
            <p:ph type="dt" sz="half" idx="10"/>
          </p:nvPr>
        </p:nvSpPr>
        <p:spPr/>
        <p:txBody>
          <a:bodyPr/>
          <a:lstStyle/>
          <a:p>
            <a:fld id="{72FAE163-8FA9-4CA7-BED5-DE6DDF11EC41}" type="datetime1">
              <a:rPr lang="es-MX" smtClean="0"/>
              <a:t>05/02/2025</a:t>
            </a:fld>
            <a:endParaRPr lang="es-MX"/>
          </a:p>
        </p:txBody>
      </p:sp>
    </p:spTree>
    <p:extLst>
      <p:ext uri="{BB962C8B-B14F-4D97-AF65-F5344CB8AC3E}">
        <p14:creationId xmlns:p14="http://schemas.microsoft.com/office/powerpoint/2010/main" val="34469320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462584" y="1"/>
            <a:ext cx="4891216" cy="667264"/>
          </a:xfrm>
        </p:spPr>
        <p:txBody>
          <a:bodyPr>
            <a:normAutofit/>
          </a:bodyPr>
          <a:lstStyle/>
          <a:p>
            <a:r>
              <a:rPr lang="es-MX" sz="1200" dirty="0">
                <a:latin typeface="Arial" panose="020B0604020202020204" pitchFamily="34" charset="0"/>
                <a:cs typeface="Arial" panose="020B0604020202020204" pitchFamily="34" charset="0"/>
              </a:rPr>
              <a:t>DIRECCION DE TRANSPARENCIA</a:t>
            </a:r>
            <a:br>
              <a:rPr lang="es-MX" sz="1200" dirty="0">
                <a:latin typeface="Arial" panose="020B0604020202020204" pitchFamily="34" charset="0"/>
                <a:cs typeface="Arial" panose="020B0604020202020204" pitchFamily="34" charset="0"/>
              </a:rPr>
            </a:br>
            <a:r>
              <a:rPr lang="es-MX" sz="1200" dirty="0">
                <a:latin typeface="Arial" panose="020B0604020202020204" pitchFamily="34" charset="0"/>
                <a:cs typeface="Arial" panose="020B0604020202020204" pitchFamily="34" charset="0"/>
              </a:rPr>
              <a:t>AREA COORDINADORA DE ARCHIVOS</a:t>
            </a:r>
            <a:br>
              <a:rPr lang="es-MX" sz="1200" dirty="0">
                <a:latin typeface="Arial" panose="020B0604020202020204" pitchFamily="34" charset="0"/>
                <a:cs typeface="Arial" panose="020B0604020202020204" pitchFamily="34" charset="0"/>
              </a:rPr>
            </a:br>
            <a:r>
              <a:rPr lang="es-MX" sz="1200" b="1" dirty="0">
                <a:latin typeface="Arial" panose="020B0604020202020204" pitchFamily="34" charset="0"/>
                <a:cs typeface="Arial" panose="020B0604020202020204" pitchFamily="34" charset="0"/>
              </a:rPr>
              <a:t>PROGRAMA ANUAL DE DESARROLLO </a:t>
            </a:r>
            <a:r>
              <a:rPr lang="es-MX" sz="1200" b="1">
                <a:latin typeface="Arial" panose="020B0604020202020204" pitchFamily="34" charset="0"/>
                <a:cs typeface="Arial" panose="020B0604020202020204" pitchFamily="34" charset="0"/>
              </a:rPr>
              <a:t>ARCHIVISTICO </a:t>
            </a:r>
            <a:r>
              <a:rPr lang="es-MX" sz="1200" b="1" smtClean="0">
                <a:latin typeface="Arial" panose="020B0604020202020204" pitchFamily="34" charset="0"/>
                <a:cs typeface="Arial" panose="020B0604020202020204" pitchFamily="34" charset="0"/>
              </a:rPr>
              <a:t>2025</a:t>
            </a:r>
            <a:endParaRPr lang="es-MX" sz="1200" dirty="0"/>
          </a:p>
        </p:txBody>
      </p:sp>
      <p:graphicFrame>
        <p:nvGraphicFramePr>
          <p:cNvPr id="5" name="Marcador de contenido 4"/>
          <p:cNvGraphicFramePr>
            <a:graphicFrameLocks noGrp="1"/>
          </p:cNvGraphicFramePr>
          <p:nvPr>
            <p:ph idx="1"/>
            <p:extLst>
              <p:ext uri="{D42A27DB-BD31-4B8C-83A1-F6EECF244321}">
                <p14:modId xmlns:p14="http://schemas.microsoft.com/office/powerpoint/2010/main" val="2097939265"/>
              </p:ext>
            </p:extLst>
          </p:nvPr>
        </p:nvGraphicFramePr>
        <p:xfrm>
          <a:off x="271848" y="802546"/>
          <a:ext cx="11528854" cy="1645920"/>
        </p:xfrm>
        <a:graphic>
          <a:graphicData uri="http://schemas.openxmlformats.org/drawingml/2006/table">
            <a:tbl>
              <a:tblPr firstRow="1" bandRow="1">
                <a:tableStyleId>{5C22544A-7EE6-4342-B048-85BDC9FD1C3A}</a:tableStyleId>
              </a:tblPr>
              <a:tblGrid>
                <a:gridCol w="354490">
                  <a:extLst>
                    <a:ext uri="{9D8B030D-6E8A-4147-A177-3AD203B41FA5}">
                      <a16:colId xmlns:a16="http://schemas.microsoft.com/office/drawing/2014/main" val="20000"/>
                    </a:ext>
                  </a:extLst>
                </a:gridCol>
                <a:gridCol w="3174349">
                  <a:extLst>
                    <a:ext uri="{9D8B030D-6E8A-4147-A177-3AD203B41FA5}">
                      <a16:colId xmlns:a16="http://schemas.microsoft.com/office/drawing/2014/main" val="20001"/>
                    </a:ext>
                  </a:extLst>
                </a:gridCol>
                <a:gridCol w="5117801">
                  <a:extLst>
                    <a:ext uri="{9D8B030D-6E8A-4147-A177-3AD203B41FA5}">
                      <a16:colId xmlns:a16="http://schemas.microsoft.com/office/drawing/2014/main" val="20002"/>
                    </a:ext>
                  </a:extLst>
                </a:gridCol>
                <a:gridCol w="2882214">
                  <a:extLst>
                    <a:ext uri="{9D8B030D-6E8A-4147-A177-3AD203B41FA5}">
                      <a16:colId xmlns:a16="http://schemas.microsoft.com/office/drawing/2014/main" val="20003"/>
                    </a:ext>
                  </a:extLst>
                </a:gridCol>
              </a:tblGrid>
              <a:tr h="680265">
                <a:tc>
                  <a:txBody>
                    <a:bodyPr/>
                    <a:lstStyle/>
                    <a:p>
                      <a:r>
                        <a:rPr lang="es-MX" sz="1200" dirty="0" smtClean="0">
                          <a:solidFill>
                            <a:schemeClr val="tx1"/>
                          </a:solidFill>
                          <a:latin typeface="Arial" panose="020B0604020202020204" pitchFamily="34" charset="0"/>
                          <a:cs typeface="Arial" panose="020B0604020202020204" pitchFamily="34" charset="0"/>
                        </a:rPr>
                        <a:t>7</a:t>
                      </a:r>
                      <a:endParaRPr lang="es-MX" sz="1200" dirty="0">
                        <a:solidFill>
                          <a:schemeClr val="tx1"/>
                        </a:solidFill>
                        <a:latin typeface="Arial" panose="020B0604020202020204" pitchFamily="34" charset="0"/>
                        <a:cs typeface="Arial" panose="020B0604020202020204" pitchFamily="34" charset="0"/>
                      </a:endParaRP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0" dirty="0" smtClean="0">
                          <a:solidFill>
                            <a:schemeClr val="tx1"/>
                          </a:solidFill>
                          <a:latin typeface="Arial" panose="020B0604020202020204" pitchFamily="34" charset="0"/>
                          <a:cs typeface="Arial" panose="020B0604020202020204" pitchFamily="34" charset="0"/>
                        </a:rPr>
                        <a:t>Actualización y publicación de la Guía Simple</a:t>
                      </a:r>
                      <a:r>
                        <a:rPr lang="es-MX" sz="1200" b="0" baseline="0" dirty="0" smtClean="0">
                          <a:solidFill>
                            <a:schemeClr val="tx1"/>
                          </a:solidFill>
                          <a:latin typeface="Arial" panose="020B0604020202020204" pitchFamily="34" charset="0"/>
                          <a:cs typeface="Arial" panose="020B0604020202020204" pitchFamily="34" charset="0"/>
                        </a:rPr>
                        <a:t> de Archivos en la Plataforma Nacional de Transparencia</a:t>
                      </a:r>
                      <a:r>
                        <a:rPr lang="es-MX" sz="1800" b="0" baseline="0" dirty="0" smtClean="0">
                          <a:solidFill>
                            <a:schemeClr val="tx1"/>
                          </a:solidFill>
                          <a:latin typeface="Arial" panose="020B0604020202020204" pitchFamily="34" charset="0"/>
                          <a:cs typeface="Arial" panose="020B0604020202020204" pitchFamily="34" charset="0"/>
                        </a:rPr>
                        <a:t>.</a:t>
                      </a:r>
                      <a:endParaRPr lang="es-MX" b="0" dirty="0">
                        <a:solidFill>
                          <a:schemeClr val="tx1"/>
                        </a:solidFill>
                      </a:endParaRPr>
                    </a:p>
                  </a:txBody>
                  <a:tcPr>
                    <a:solidFill>
                      <a:schemeClr val="accent1">
                        <a:lumMod val="20000"/>
                        <a:lumOff val="80000"/>
                      </a:schemeClr>
                    </a:solidFill>
                  </a:tcPr>
                </a:tc>
                <a:tc>
                  <a:txBody>
                    <a:bodyPr/>
                    <a:lstStyle/>
                    <a:p>
                      <a:r>
                        <a:rPr lang="es-MX" sz="1200" b="0" dirty="0" smtClean="0">
                          <a:solidFill>
                            <a:schemeClr val="tx1"/>
                          </a:solidFill>
                          <a:latin typeface="Arial" panose="020B0604020202020204" pitchFamily="34" charset="0"/>
                          <a:cs typeface="Arial" panose="020B0604020202020204" pitchFamily="34" charset="0"/>
                        </a:rPr>
                        <a:t>No contar con la información de los datos cuantitativos de expedientes por</a:t>
                      </a:r>
                      <a:r>
                        <a:rPr lang="es-MX" sz="1200" b="0" baseline="0" dirty="0" smtClean="0">
                          <a:solidFill>
                            <a:schemeClr val="tx1"/>
                          </a:solidFill>
                          <a:latin typeface="Arial" panose="020B0604020202020204" pitchFamily="34" charset="0"/>
                          <a:cs typeface="Arial" panose="020B0604020202020204" pitchFamily="34" charset="0"/>
                        </a:rPr>
                        <a:t> series documentales.</a:t>
                      </a:r>
                    </a:p>
                    <a:p>
                      <a:r>
                        <a:rPr lang="es-MX" sz="1200" b="0" baseline="0" dirty="0" smtClean="0">
                          <a:solidFill>
                            <a:schemeClr val="tx1"/>
                          </a:solidFill>
                          <a:latin typeface="Arial" panose="020B0604020202020204" pitchFamily="34" charset="0"/>
                          <a:cs typeface="Arial" panose="020B0604020202020204" pitchFamily="34" charset="0"/>
                        </a:rPr>
                        <a:t>No publicar la información de manera completa en la Plataforma Nacional de Transparencia.</a:t>
                      </a:r>
                      <a:endParaRPr lang="es-MX" sz="1200" b="0" dirty="0">
                        <a:solidFill>
                          <a:schemeClr val="tx1"/>
                        </a:solidFill>
                        <a:latin typeface="Arial" panose="020B0604020202020204" pitchFamily="34" charset="0"/>
                        <a:cs typeface="Arial" panose="020B0604020202020204" pitchFamily="34" charset="0"/>
                      </a:endParaRPr>
                    </a:p>
                  </a:txBody>
                  <a:tcPr>
                    <a:solidFill>
                      <a:schemeClr val="accent1">
                        <a:lumMod val="20000"/>
                        <a:lumOff val="80000"/>
                      </a:schemeClr>
                    </a:solidFill>
                  </a:tcPr>
                </a:tc>
                <a:tc>
                  <a:txBody>
                    <a:bodyPr/>
                    <a:lstStyle/>
                    <a:p>
                      <a:r>
                        <a:rPr lang="es-MX" sz="1200" b="0" dirty="0" smtClean="0">
                          <a:solidFill>
                            <a:schemeClr val="tx1"/>
                          </a:solidFill>
                          <a:latin typeface="Arial" panose="020B0604020202020204" pitchFamily="34" charset="0"/>
                          <a:cs typeface="Arial" panose="020B0604020202020204" pitchFamily="34" charset="0"/>
                        </a:rPr>
                        <a:t>Brindar asesoría y seguimiento para su entrega en tiempo y forma.</a:t>
                      </a:r>
                      <a:endParaRPr lang="es-MX" sz="1200" b="0" dirty="0">
                        <a:solidFill>
                          <a:schemeClr val="tx1"/>
                        </a:solidFill>
                        <a:latin typeface="Arial" panose="020B0604020202020204" pitchFamily="34" charset="0"/>
                        <a:cs typeface="Arial" panose="020B0604020202020204" pitchFamily="34" charset="0"/>
                      </a:endParaRPr>
                    </a:p>
                  </a:txBody>
                  <a:tcPr>
                    <a:solidFill>
                      <a:schemeClr val="accent1">
                        <a:lumMod val="20000"/>
                        <a:lumOff val="80000"/>
                      </a:schemeClr>
                    </a:solidFill>
                  </a:tcPr>
                </a:tc>
                <a:extLst>
                  <a:ext uri="{0D108BD9-81ED-4DB2-BD59-A6C34878D82A}">
                    <a16:rowId xmlns:a16="http://schemas.microsoft.com/office/drawing/2014/main" val="10000"/>
                  </a:ext>
                </a:extLst>
              </a:tr>
              <a:tr h="370840">
                <a:tc>
                  <a:txBody>
                    <a:bodyPr/>
                    <a:lstStyle/>
                    <a:p>
                      <a:r>
                        <a:rPr lang="es-MX" sz="1200" dirty="0" smtClean="0">
                          <a:latin typeface="Arial" panose="020B0604020202020204" pitchFamily="34" charset="0"/>
                          <a:cs typeface="Arial" panose="020B0604020202020204" pitchFamily="34" charset="0"/>
                        </a:rPr>
                        <a:t>8</a:t>
                      </a:r>
                      <a:endParaRPr lang="es-MX" sz="12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dirty="0" smtClean="0">
                          <a:latin typeface="Arial" panose="020B0604020202020204" pitchFamily="34" charset="0"/>
                          <a:cs typeface="Arial" panose="020B0604020202020204" pitchFamily="34" charset="0"/>
                        </a:rPr>
                        <a:t>Establecer un programa</a:t>
                      </a:r>
                      <a:r>
                        <a:rPr lang="es-MX" sz="1200" baseline="0" dirty="0" smtClean="0">
                          <a:latin typeface="Arial" panose="020B0604020202020204" pitchFamily="34" charset="0"/>
                          <a:cs typeface="Arial" panose="020B0604020202020204" pitchFamily="34" charset="0"/>
                        </a:rPr>
                        <a:t> de Seguridad de la Información.</a:t>
                      </a:r>
                      <a:endParaRPr lang="es-MX" dirty="0"/>
                    </a:p>
                  </a:txBody>
                  <a:tcPr/>
                </a:tc>
                <a:tc>
                  <a:txBody>
                    <a:bodyPr/>
                    <a:lstStyle/>
                    <a:p>
                      <a:r>
                        <a:rPr lang="es-MX" sz="1200" dirty="0" smtClean="0">
                          <a:latin typeface="Arial" panose="020B0604020202020204" pitchFamily="34" charset="0"/>
                          <a:cs typeface="Arial" panose="020B0604020202020204" pitchFamily="34" charset="0"/>
                        </a:rPr>
                        <a:t>No contar con el apoyo y participación de la Dirección de Tecnologías de la Información</a:t>
                      </a:r>
                      <a:r>
                        <a:rPr lang="es-MX" sz="1200" baseline="0" dirty="0" smtClean="0">
                          <a:latin typeface="Arial" panose="020B0604020202020204" pitchFamily="34" charset="0"/>
                          <a:cs typeface="Arial" panose="020B0604020202020204" pitchFamily="34" charset="0"/>
                        </a:rPr>
                        <a:t> y Comunicaciones.</a:t>
                      </a:r>
                      <a:endParaRPr lang="es-MX" sz="1200" dirty="0">
                        <a:latin typeface="Arial" panose="020B0604020202020204" pitchFamily="34" charset="0"/>
                        <a:cs typeface="Arial" panose="020B0604020202020204" pitchFamily="34" charset="0"/>
                      </a:endParaRPr>
                    </a:p>
                  </a:txBody>
                  <a:tcPr/>
                </a:tc>
                <a:tc>
                  <a:txBody>
                    <a:bodyPr/>
                    <a:lstStyle/>
                    <a:p>
                      <a:r>
                        <a:rPr lang="es-MX" sz="1200" dirty="0" smtClean="0">
                          <a:latin typeface="Arial" panose="020B0604020202020204" pitchFamily="34" charset="0"/>
                          <a:cs typeface="Arial" panose="020B0604020202020204" pitchFamily="34" charset="0"/>
                        </a:rPr>
                        <a:t>Brindar asesoría</a:t>
                      </a:r>
                      <a:r>
                        <a:rPr lang="es-MX" sz="1200" baseline="0" dirty="0" smtClean="0">
                          <a:latin typeface="Arial" panose="020B0604020202020204" pitchFamily="34" charset="0"/>
                          <a:cs typeface="Arial" panose="020B0604020202020204" pitchFamily="34" charset="0"/>
                        </a:rPr>
                        <a:t> y dar seguimiento de la información</a:t>
                      </a:r>
                    </a:p>
                    <a:p>
                      <a:r>
                        <a:rPr lang="es-MX" sz="1200" baseline="0" dirty="0" smtClean="0">
                          <a:latin typeface="Arial" panose="020B0604020202020204" pitchFamily="34" charset="0"/>
                          <a:cs typeface="Arial" panose="020B0604020202020204" pitchFamily="34" charset="0"/>
                        </a:rPr>
                        <a:t> requerida.</a:t>
                      </a:r>
                    </a:p>
                    <a:p>
                      <a:r>
                        <a:rPr lang="es-MX" sz="1200" baseline="0" dirty="0" smtClean="0">
                          <a:latin typeface="Arial" panose="020B0604020202020204" pitchFamily="34" charset="0"/>
                          <a:cs typeface="Arial" panose="020B0604020202020204" pitchFamily="34" charset="0"/>
                        </a:rPr>
                        <a:t>Establecer un programa de trabajo.</a:t>
                      </a:r>
                      <a:endParaRPr lang="es-MX"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bl>
          </a:graphicData>
        </a:graphic>
      </p:graphicFrame>
      <p:sp>
        <p:nvSpPr>
          <p:cNvPr id="7" name="CuadroTexto 6"/>
          <p:cNvSpPr txBox="1"/>
          <p:nvPr/>
        </p:nvSpPr>
        <p:spPr>
          <a:xfrm>
            <a:off x="838200" y="2540310"/>
            <a:ext cx="10439400" cy="2123658"/>
          </a:xfrm>
          <a:prstGeom prst="rect">
            <a:avLst/>
          </a:prstGeom>
          <a:noFill/>
        </p:spPr>
        <p:txBody>
          <a:bodyPr wrap="square" rtlCol="0">
            <a:spAutoFit/>
          </a:bodyPr>
          <a:lstStyle/>
          <a:p>
            <a:r>
              <a:rPr lang="es-MX" sz="1200" b="1" dirty="0" smtClean="0">
                <a:latin typeface="Arial" panose="020B0604020202020204" pitchFamily="34" charset="0"/>
                <a:cs typeface="Arial" panose="020B0604020202020204" pitchFamily="34" charset="0"/>
              </a:rPr>
              <a:t>Marco normativo</a:t>
            </a:r>
          </a:p>
          <a:p>
            <a:pPr marL="171450" indent="-171450">
              <a:buFont typeface="Arial" panose="020B0604020202020204" pitchFamily="34" charset="0"/>
              <a:buChar char="•"/>
            </a:pPr>
            <a:r>
              <a:rPr lang="es-MX" sz="1200" dirty="0" smtClean="0">
                <a:latin typeface="Arial" panose="020B0604020202020204" pitchFamily="34" charset="0"/>
                <a:cs typeface="Arial" panose="020B0604020202020204" pitchFamily="34" charset="0"/>
              </a:rPr>
              <a:t>Constitución Política de los Estados Unidos Mexicanos.</a:t>
            </a:r>
          </a:p>
          <a:p>
            <a:pPr marL="171450" indent="-171450">
              <a:buFont typeface="Arial" panose="020B0604020202020204" pitchFamily="34" charset="0"/>
              <a:buChar char="•"/>
            </a:pPr>
            <a:r>
              <a:rPr lang="es-MX" sz="1200" dirty="0" smtClean="0">
                <a:latin typeface="Arial" panose="020B0604020202020204" pitchFamily="34" charset="0"/>
                <a:cs typeface="Arial" panose="020B0604020202020204" pitchFamily="34" charset="0"/>
              </a:rPr>
              <a:t>Ley General de Archivos, publicada en el Diario Oficial de la Federación(DOF) el 15 de junio </a:t>
            </a:r>
            <a:r>
              <a:rPr lang="es-MX" sz="1200" smtClean="0">
                <a:latin typeface="Arial" panose="020B0604020202020204" pitchFamily="34" charset="0"/>
                <a:cs typeface="Arial" panose="020B0604020202020204" pitchFamily="34" charset="0"/>
              </a:rPr>
              <a:t>de 2019.</a:t>
            </a:r>
            <a:endParaRPr lang="es-MX" sz="1200" dirty="0" smtClean="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s-MX" sz="1200" dirty="0" smtClean="0">
                <a:latin typeface="Arial" panose="020B0604020202020204" pitchFamily="34" charset="0"/>
                <a:cs typeface="Arial" panose="020B0604020202020204" pitchFamily="34" charset="0"/>
              </a:rPr>
              <a:t>Ley General de Transparencia y Acceso a la Información Publica, publicada en el Diario Oficial de la Federación(DOF) EL 4 de mayo de 2015.</a:t>
            </a:r>
          </a:p>
          <a:p>
            <a:pPr marL="171450" indent="-171450">
              <a:buFont typeface="Arial" panose="020B0604020202020204" pitchFamily="34" charset="0"/>
              <a:buChar char="•"/>
            </a:pPr>
            <a:r>
              <a:rPr lang="es-MX" sz="1200" dirty="0" smtClean="0">
                <a:latin typeface="Arial" panose="020B0604020202020204" pitchFamily="34" charset="0"/>
                <a:cs typeface="Arial" panose="020B0604020202020204" pitchFamily="34" charset="0"/>
              </a:rPr>
              <a:t>Ley General de Protección de Datos Personales en Posesión de Sujetos Obligados, publicada en el Diario Oficial de la Federación(DOF) el 26 de enero de 2017.</a:t>
            </a:r>
          </a:p>
          <a:p>
            <a:pPr marL="171450" indent="-171450">
              <a:buFont typeface="Arial" panose="020B0604020202020204" pitchFamily="34" charset="0"/>
              <a:buChar char="•"/>
            </a:pPr>
            <a:r>
              <a:rPr lang="es-MX" sz="1200" dirty="0" smtClean="0">
                <a:latin typeface="Arial" panose="020B0604020202020204" pitchFamily="34" charset="0"/>
                <a:cs typeface="Arial" panose="020B0604020202020204" pitchFamily="34" charset="0"/>
              </a:rPr>
              <a:t>Ley General de Responsabilidades Administrativas, publicada en el Diario Oficial de la Federación(DOF) el 19 de noviembre de 2019.</a:t>
            </a:r>
          </a:p>
          <a:p>
            <a:pPr marL="171450" indent="-171450">
              <a:buFont typeface="Arial" panose="020B0604020202020204" pitchFamily="34" charset="0"/>
              <a:buChar char="•"/>
            </a:pPr>
            <a:r>
              <a:rPr lang="es-MX" sz="1200" dirty="0">
                <a:latin typeface="Arial" panose="020B0604020202020204" pitchFamily="34" charset="0"/>
                <a:cs typeface="Arial" panose="020B0604020202020204" pitchFamily="34" charset="0"/>
              </a:rPr>
              <a:t>Ley General de Transparencia y Acceso a la Información </a:t>
            </a:r>
            <a:r>
              <a:rPr lang="es-MX" sz="1200" dirty="0" smtClean="0">
                <a:latin typeface="Arial" panose="020B0604020202020204" pitchFamily="34" charset="0"/>
                <a:cs typeface="Arial" panose="020B0604020202020204" pitchFamily="34" charset="0"/>
              </a:rPr>
              <a:t>Publica, publicados en el Diario Oficial de la Federación(DOF) el 27 de enero de 2017.</a:t>
            </a:r>
          </a:p>
          <a:p>
            <a:pPr marL="171450" indent="-171450">
              <a:buFont typeface="Arial" panose="020B0604020202020204" pitchFamily="34" charset="0"/>
              <a:buChar char="•"/>
            </a:pPr>
            <a:r>
              <a:rPr lang="es-MX" sz="1200" dirty="0" smtClean="0">
                <a:latin typeface="Arial" panose="020B0604020202020204" pitchFamily="34" charset="0"/>
                <a:cs typeface="Arial" panose="020B0604020202020204" pitchFamily="34" charset="0"/>
              </a:rPr>
              <a:t>Ley Federal de la Firma Electrónica Avanzada, publicados en el Diario Oficial de la Federación(DOF) el 11 de enero de 2012.</a:t>
            </a:r>
          </a:p>
          <a:p>
            <a:pPr marL="171450" indent="-171450">
              <a:buFont typeface="Arial" panose="020B0604020202020204" pitchFamily="34" charset="0"/>
              <a:buChar char="•"/>
            </a:pPr>
            <a:r>
              <a:rPr lang="es-MX" sz="1200" dirty="0" smtClean="0">
                <a:latin typeface="Arial" panose="020B0604020202020204" pitchFamily="34" charset="0"/>
                <a:cs typeface="Arial" panose="020B0604020202020204" pitchFamily="34" charset="0"/>
              </a:rPr>
              <a:t>Lineamientos en el Diario Oficial de la Federación(DOF) el 16 de marzo de 2016.</a:t>
            </a:r>
          </a:p>
          <a:p>
            <a:endParaRPr lang="es-MX" sz="1200" dirty="0">
              <a:latin typeface="Arial" panose="020B0604020202020204" pitchFamily="34" charset="0"/>
              <a:cs typeface="Arial" panose="020B0604020202020204" pitchFamily="34" charset="0"/>
            </a:endParaRPr>
          </a:p>
        </p:txBody>
      </p:sp>
      <p:pic>
        <p:nvPicPr>
          <p:cNvPr id="8" name="Imagen 7"/>
          <p:cNvPicPr>
            <a:picLocks noChangeAspect="1"/>
          </p:cNvPicPr>
          <p:nvPr/>
        </p:nvPicPr>
        <p:blipFill>
          <a:blip r:embed="rId3"/>
          <a:stretch>
            <a:fillRect/>
          </a:stretch>
        </p:blipFill>
        <p:spPr>
          <a:xfrm>
            <a:off x="8287246" y="5289061"/>
            <a:ext cx="3066554" cy="975445"/>
          </a:xfrm>
          <a:prstGeom prst="rect">
            <a:avLst/>
          </a:prstGeom>
        </p:spPr>
      </p:pic>
      <p:sp>
        <p:nvSpPr>
          <p:cNvPr id="10" name="Marcador de número de diapositiva 9"/>
          <p:cNvSpPr>
            <a:spLocks noGrp="1"/>
          </p:cNvSpPr>
          <p:nvPr>
            <p:ph type="sldNum" sz="quarter" idx="12"/>
          </p:nvPr>
        </p:nvSpPr>
        <p:spPr/>
        <p:txBody>
          <a:bodyPr/>
          <a:lstStyle/>
          <a:p>
            <a:fld id="{0EECA9D2-778A-4AE6-9A82-477E0DCDD62B}" type="slidenum">
              <a:rPr lang="es-MX" smtClean="0"/>
              <a:t>18</a:t>
            </a:fld>
            <a:endParaRPr lang="es-MX"/>
          </a:p>
        </p:txBody>
      </p:sp>
      <p:sp>
        <p:nvSpPr>
          <p:cNvPr id="11" name="Marcador de fecha 10"/>
          <p:cNvSpPr>
            <a:spLocks noGrp="1"/>
          </p:cNvSpPr>
          <p:nvPr>
            <p:ph type="dt" sz="half" idx="10"/>
          </p:nvPr>
        </p:nvSpPr>
        <p:spPr/>
        <p:txBody>
          <a:bodyPr/>
          <a:lstStyle/>
          <a:p>
            <a:fld id="{2E0EFEA3-97E6-411E-9F1D-1C8C942C2E6F}" type="datetime1">
              <a:rPr lang="es-MX" smtClean="0"/>
              <a:t>05/02/2025</a:t>
            </a:fld>
            <a:endParaRPr lang="es-MX"/>
          </a:p>
        </p:txBody>
      </p:sp>
    </p:spTree>
    <p:extLst>
      <p:ext uri="{BB962C8B-B14F-4D97-AF65-F5344CB8AC3E}">
        <p14:creationId xmlns:p14="http://schemas.microsoft.com/office/powerpoint/2010/main" val="2655207770"/>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3245</TotalTime>
  <Words>3533</Words>
  <Application>Microsoft Office PowerPoint</Application>
  <PresentationFormat>Panorámica</PresentationFormat>
  <Paragraphs>651</Paragraphs>
  <Slides>18</Slides>
  <Notes>16</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18</vt:i4>
      </vt:variant>
    </vt:vector>
  </HeadingPairs>
  <TitlesOfParts>
    <vt:vector size="22" baseType="lpstr">
      <vt:lpstr>Arial</vt:lpstr>
      <vt:lpstr>Calibri</vt:lpstr>
      <vt:lpstr>Calibri Light</vt:lpstr>
      <vt:lpstr>Tema de Office</vt:lpstr>
      <vt:lpstr>PROGRAMA ANUAL DE DESARROLLO ARCHIVISTICO 2025</vt:lpstr>
      <vt:lpstr>INDICE                                                                                       </vt:lpstr>
      <vt:lpstr>I.           ELEMENTOS DEL PADA</vt:lpstr>
      <vt:lpstr>DIRECCION DE TRANSPARENCIA AREA COORDINADORA DE ARCHIVOS PROGRAMA ANUAL DE DESARROLLO ARCHIVISTICO 2025 </vt:lpstr>
      <vt:lpstr>DIRECCION DE TRANSPARENCIA AREA COORDINADORA DE ARCHIVOS PROGRAMA ANUAL DE DESARROLLO ARCHIVISTICO 2025 </vt:lpstr>
      <vt:lpstr>DIRECCION DE TRANSPARENCIA AREA COORDINADORA DE ARCHIVOS PROGRAMA ANUAL DE DESARROLLO ARCHIVISTICO 2025</vt:lpstr>
      <vt:lpstr>DIRECCION DE TRANSPARENCIA AREA COORDINADORA DE ARCHIVOS PROGRAMA ANUAL DE DESARROLLO ARCHIVISTICO 2025</vt:lpstr>
      <vt:lpstr>DIRECCION DE TRANSPARENCIA AREA COORDINADORA DE ARCHIVOS PROGRAMA ANUAL DE DESARROLLO ARCHIVISTICO 2025</vt:lpstr>
      <vt:lpstr>DIRECCION DE TRANSPARENCIA AREA COORDINADORA DE ARCHIVOS PROGRAMA ANUAL DE DESARROLLO ARCHIVISTICO 2025</vt:lpstr>
      <vt:lpstr>DIRECCION DE TRANSPARENCIA AREA COORDINADORA DE ARCHIVOS PROGRAMA ANUAL DE DESARROLLO ARCHIVISTICO 2025</vt:lpstr>
      <vt:lpstr>DIRECCION DE TRANSPARENCIA AREA COORDINADORA DE ARCHIVOS PROGRAMA ANUAL DE DESARROLLO ARCHIVISTICO 2025</vt:lpstr>
      <vt:lpstr>DIRECCION DE TRANSPARENCIA AREA COORDINADORA DE ARCHIVOS PROGRAMA ANUAL DE DESARROLLO ARCHIVISTICO 2025</vt:lpstr>
      <vt:lpstr>DIRECCION DE TRANSPARENCIA AREA COORDINADORA DE ARCHIVOS PROGRAMA ANUAL DE DESARROLLO ARCHIVISTICO 2025</vt:lpstr>
      <vt:lpstr>DIRECCION DE TRANSPARENCIA AREA COORDINADORA DE ARCHIVOS PROGRAMA ANUAL DE DESARROLLO ARCHIVISTICO 2025</vt:lpstr>
      <vt:lpstr>DIRECCION DE TRANSPARENCIA AREA COORDINADORA DE ARCHIVOS PROGRAMA ANUAL DE DESARROLLO ARCHIVISTICO 2025</vt:lpstr>
      <vt:lpstr>DIRECCION DE TRANSPARENCIA AREA COORDINADORA DE ARCHIVOS PROGRAMA ANUAL DE DESARROLLO ARCHIVISTICO 2025</vt:lpstr>
      <vt:lpstr>DIRECCION DE TRANSPARENCIA AREA COORDINADORA DE ARCHIVOS PROGRAMA ANUAL DE DESARROLLO ARCHIVISTICO 2025</vt:lpstr>
      <vt:lpstr>DIRECCION DE TRANSPARENCIA AREA COORDINADORA DE ARCHIVOS PROGRAMA ANUAL DE DESARROLLO ARCHIVISTICO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PROGRAMA ANUAL DE DESARROLLO ARCHIVISTICO 2020</dc:title>
  <dc:creator>Cuenta Microsoft</dc:creator>
  <cp:lastModifiedBy>Francisco Espronceda</cp:lastModifiedBy>
  <cp:revision>116</cp:revision>
  <cp:lastPrinted>2021-01-20T16:52:26Z</cp:lastPrinted>
  <dcterms:created xsi:type="dcterms:W3CDTF">2021-01-12T16:34:16Z</dcterms:created>
  <dcterms:modified xsi:type="dcterms:W3CDTF">2025-02-05T16:04:46Z</dcterms:modified>
</cp:coreProperties>
</file>